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5.jpg" ContentType="image/jpg"/>
  <Override PartName="/ppt/media/image46.jpg" ContentType="image/jpg"/>
  <Override PartName="/ppt/media/image47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</p:sldMasterIdLst>
  <p:notesMasterIdLst>
    <p:notesMasterId r:id="rId66"/>
  </p:notesMasterIdLst>
  <p:handoutMasterIdLst>
    <p:handoutMasterId r:id="rId67"/>
  </p:handoutMasterIdLst>
  <p:sldIdLst>
    <p:sldId id="1104" r:id="rId2"/>
    <p:sldId id="1084" r:id="rId3"/>
    <p:sldId id="1082" r:id="rId4"/>
    <p:sldId id="1109" r:id="rId5"/>
    <p:sldId id="1155" r:id="rId6"/>
    <p:sldId id="1156" r:id="rId7"/>
    <p:sldId id="1163" r:id="rId8"/>
    <p:sldId id="1085" r:id="rId9"/>
    <p:sldId id="1108" r:id="rId10"/>
    <p:sldId id="1107" r:id="rId11"/>
    <p:sldId id="1110" r:id="rId12"/>
    <p:sldId id="1112" r:id="rId13"/>
    <p:sldId id="1133" r:id="rId14"/>
    <p:sldId id="1132" r:id="rId15"/>
    <p:sldId id="1113" r:id="rId16"/>
    <p:sldId id="1136" r:id="rId17"/>
    <p:sldId id="1137" r:id="rId18"/>
    <p:sldId id="1162" r:id="rId19"/>
    <p:sldId id="1135" r:id="rId20"/>
    <p:sldId id="1134" r:id="rId21"/>
    <p:sldId id="1114" r:id="rId22"/>
    <p:sldId id="271" r:id="rId23"/>
    <p:sldId id="273" r:id="rId24"/>
    <p:sldId id="274" r:id="rId25"/>
    <p:sldId id="1115" r:id="rId26"/>
    <p:sldId id="287" r:id="rId27"/>
    <p:sldId id="288" r:id="rId28"/>
    <p:sldId id="289" r:id="rId29"/>
    <p:sldId id="1138" r:id="rId30"/>
    <p:sldId id="1111" r:id="rId31"/>
    <p:sldId id="1116" r:id="rId32"/>
    <p:sldId id="1119" r:id="rId33"/>
    <p:sldId id="1078" r:id="rId34"/>
    <p:sldId id="1089" r:id="rId35"/>
    <p:sldId id="1120" r:id="rId36"/>
    <p:sldId id="1121" r:id="rId37"/>
    <p:sldId id="1122" r:id="rId38"/>
    <p:sldId id="1140" r:id="rId39"/>
    <p:sldId id="1141" r:id="rId40"/>
    <p:sldId id="1142" r:id="rId41"/>
    <p:sldId id="1143" r:id="rId42"/>
    <p:sldId id="1144" r:id="rId43"/>
    <p:sldId id="1124" r:id="rId44"/>
    <p:sldId id="1145" r:id="rId45"/>
    <p:sldId id="1146" r:id="rId46"/>
    <p:sldId id="1129" r:id="rId47"/>
    <p:sldId id="296" r:id="rId48"/>
    <p:sldId id="297" r:id="rId49"/>
    <p:sldId id="298" r:id="rId50"/>
    <p:sldId id="1147" r:id="rId51"/>
    <p:sldId id="1148" r:id="rId52"/>
    <p:sldId id="1130" r:id="rId53"/>
    <p:sldId id="1131" r:id="rId54"/>
    <p:sldId id="1128" r:id="rId55"/>
    <p:sldId id="1152" r:id="rId56"/>
    <p:sldId id="1149" r:id="rId57"/>
    <p:sldId id="1150" r:id="rId58"/>
    <p:sldId id="1153" r:id="rId59"/>
    <p:sldId id="1154" r:id="rId60"/>
    <p:sldId id="1159" r:id="rId61"/>
    <p:sldId id="1158" r:id="rId62"/>
    <p:sldId id="1160" r:id="rId63"/>
    <p:sldId id="1161" r:id="rId64"/>
    <p:sldId id="1092" r:id="rId6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160" userDrawn="1">
          <p15:clr>
            <a:srgbClr val="616E7E"/>
          </p15:clr>
        </p15:guide>
        <p15:guide id="3" orient="horz" pos="640" userDrawn="1">
          <p15:clr>
            <a:srgbClr val="616E7E"/>
          </p15:clr>
        </p15:guide>
        <p15:guide id="4" orient="horz" pos="1117" userDrawn="1">
          <p15:clr>
            <a:srgbClr val="616E7E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A9089-F431-1A69-0BEC-E95E01D45C80}" name="Данила Городилов" initials="ДГ" userId="S::DGorodilov@TSinnotech.onmicrosoft.com::a5050e9e-d375-4ec8-96c8-9b75cf96217f" providerId="AD"/>
  <p188:author id="{9F466DFE-070C-16DA-5148-76F86F636D85}" name="Александрова Вероника Андреевна" initials="АВА" userId="S-1-5-21-4282006300-870218872-2599774980-3292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ла Городилов" initials="ДГ" lastIdx="1" clrIdx="0">
    <p:extLst>
      <p:ext uri="{19B8F6BF-5375-455C-9EA6-DF929625EA0E}">
        <p15:presenceInfo xmlns:p15="http://schemas.microsoft.com/office/powerpoint/2012/main" userId="Данила Городилов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F1F1"/>
    <a:srgbClr val="7792AD"/>
    <a:srgbClr val="EBFAFF"/>
    <a:srgbClr val="092972"/>
    <a:srgbClr val="D4E5F9"/>
    <a:srgbClr val="A4BCD8"/>
    <a:srgbClr val="E5F8FF"/>
    <a:srgbClr val="151515"/>
    <a:srgbClr val="FDFDFD"/>
    <a:srgbClr val="884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9" autoAdjust="0"/>
    <p:restoredTop sz="96327"/>
  </p:normalViewPr>
  <p:slideViewPr>
    <p:cSldViewPr snapToGrid="0" showGuides="1">
      <p:cViewPr varScale="1">
        <p:scale>
          <a:sx n="85" d="100"/>
          <a:sy n="85" d="100"/>
        </p:scale>
        <p:origin x="629" y="62"/>
      </p:cViewPr>
      <p:guideLst>
        <p:guide pos="3160"/>
        <p:guide orient="horz" pos="640"/>
        <p:guide orient="horz" pos="1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2766" y="90"/>
      </p:cViewPr>
      <p:guideLst>
        <p:guide orient="horz" pos="2880"/>
        <p:guide pos="2160"/>
      </p:guideLst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6C1D9F-0F11-4B3B-9B8E-19DE193E3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0D4612-C293-469C-9062-F9E143A4D0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33A1-8848-418E-8EE5-D60F2903A1A3}" type="datetimeFigureOut">
              <a:rPr lang="ru-RU" smtClean="0">
                <a:latin typeface="Arial" panose="020B0604020202020204" pitchFamily="34" charset="0"/>
              </a:rPr>
              <a:t>04.09.2025</a:t>
            </a:fld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F2127-2071-407D-A542-022C9AFCB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139D1-580D-48DA-BB5C-30AAF27AFF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D81C-561C-441F-8A63-AEC77DFD7735}" type="slidenum">
              <a:rPr lang="ru-RU" smtClean="0">
                <a:latin typeface="Arial" panose="020B0604020202020204" pitchFamily="34" charset="0"/>
              </a:rPr>
              <a:t>‹#›</a:t>
            </a:fld>
            <a:endParaRPr lang="ru-RU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6025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B4590AE-419C-7848-9550-F62033609B25}" type="datetimeFigureOut">
              <a:rPr lang="ru-RU" smtClean="0"/>
              <a:pPr/>
              <a:t>04.09.2025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7F69232-B7F1-2A44-AAD4-5E776A4A1F7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634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D5C3401-1421-4A1F-8060-0ABD64D418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5845175"/>
            <a:ext cx="3582661" cy="6012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EDE297-A722-46AA-947D-7D54DBC6B9C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619" y="2103133"/>
            <a:ext cx="7752593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3B383F-35F3-4A0E-9CF6-944FA7A62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21" y="431800"/>
            <a:ext cx="7752592" cy="148034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в две строки</a:t>
            </a:r>
            <a:endParaRPr lang="en-US" dirty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E000D2A9-EDD1-4D22-BC32-73E6932651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22" y="6190111"/>
            <a:ext cx="1449116" cy="30777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r">
              <a:spcBef>
                <a:spcPts val="0"/>
              </a:spcBef>
              <a:buNone/>
              <a:defRPr lang="ru-RU" sz="2000" dirty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</a:pPr>
            <a:r>
              <a:rPr lang="en-US" dirty="0"/>
              <a:t>00.00.202</a:t>
            </a:r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0863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ент + голубой фо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58949B35-67B6-4F28-8939-019A609C2BD5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ECC6C19-66D5-4858-A653-52D0D3A0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93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889D2067-3F18-4221-B5C7-15FDC5B8BF13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16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ент + темный фон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45F61763-2888-46E6-9D31-6D144E07644C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86A226E4-7A0D-4EC2-A7C9-D7E18AF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93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9A55F56-D185-441E-8812-A52E504557DD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327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277B6A-C9C1-4BED-B660-DD42A74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2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4967F6DB-6280-4C1C-976B-8462F876A9FD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09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6D5201F-72FD-4581-81CF-954A66160840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687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пасибо за внима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774A2-7A56-4E9C-8164-03644F2CEDE1}"/>
              </a:ext>
            </a:extLst>
          </p:cNvPr>
          <p:cNvSpPr txBox="1"/>
          <p:nvPr userDrawn="1"/>
        </p:nvSpPr>
        <p:spPr>
          <a:xfrm>
            <a:off x="422680" y="456804"/>
            <a:ext cx="6115050" cy="14803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ru-RU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Спасибо </a:t>
            </a:r>
            <a:br>
              <a:rPr lang="ru-RU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ru-RU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за внимание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F0F963-382E-4E66-B821-B1CCB4492C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2618" y="5818650"/>
            <a:ext cx="3582661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71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33" b="1" i="0">
                <a:solidFill>
                  <a:srgbClr val="3E3E3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9/4/2025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632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одержание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1E6FEA-55A1-FDCA-E85E-196DB5BBCF3F}"/>
              </a:ext>
            </a:extLst>
          </p:cNvPr>
          <p:cNvSpPr txBox="1"/>
          <p:nvPr/>
        </p:nvSpPr>
        <p:spPr>
          <a:xfrm>
            <a:off x="431800" y="375858"/>
            <a:ext cx="8950682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4800" b="1" kern="1200" spc="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Содержание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1C9C9AA4-C952-6470-6C12-FE661562D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384989"/>
            <a:ext cx="565308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Пункты</a:t>
            </a:r>
          </a:p>
        </p:txBody>
      </p:sp>
      <p:sp>
        <p:nvSpPr>
          <p:cNvPr id="10" name="Полилиния: фигура 3">
            <a:extLst>
              <a:ext uri="{FF2B5EF4-FFF2-40B4-BE49-F238E27FC236}">
                <a16:creationId xmlns:a16="http://schemas.microsoft.com/office/drawing/2014/main" id="{BDA0C0D8-666B-401F-8A1D-20E3F9429698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361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E12E314E-C88A-4896-8274-7A1747551C9B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6243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темный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5BE6CC-BCDA-4FE1-9262-912C1FA52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EC1D6D12-DA75-4AD6-BA68-6099119ABC21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76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93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2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2924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49BE65-95EF-4D4A-95B8-C97ADF9A75B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E00EF4DE-B783-4553-8F88-845E34CF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93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2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1DBB2A0-4480-4CD6-824E-3049E6902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458390"/>
            <a:ext cx="9617075" cy="15061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>
                <a:latin typeface="+mn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600">
                <a:latin typeface="+mn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600"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031617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D2B9477C-4BCB-41A1-A836-16598DC8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93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2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7BE31FF3-F825-4791-89D7-2F470D156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2945077"/>
            <a:ext cx="3648075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2454FFBC-4BAB-4655-B4D9-D59FEF37F0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1169" y="2945077"/>
            <a:ext cx="3648075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7DB19CCD-A848-4A11-9506-32D32ACD45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10538" y="2945077"/>
            <a:ext cx="3648075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D7AB7710-9929-49DA-B7B2-933B73954F8E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383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848787F0-71AD-454B-801F-BD480A7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93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2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3B58D33E-B9FA-4A7D-B869-3664E9ED16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799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949A76CA-7D84-4B63-B310-D21834A2F5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8657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24637984-F23E-47BD-B4FE-AF32B66D9A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82087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Текст 5">
            <a:extLst>
              <a:ext uri="{FF2B5EF4-FFF2-40B4-BE49-F238E27FC236}">
                <a16:creationId xmlns:a16="http://schemas.microsoft.com/office/drawing/2014/main" id="{D325BDFE-4A4A-4011-854C-4FE5195C53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27821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73E913B8-CAD3-4AB3-9B21-249A68FEF6EC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20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C47AEBB-213D-4FBA-8C7A-C03182FD0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43774" y="0"/>
            <a:ext cx="4848225" cy="6858000"/>
          </a:xfrm>
          <a:prstGeom prst="rect">
            <a:avLst/>
          </a:prstGeom>
          <a:solidFill>
            <a:srgbClr val="151515"/>
          </a:solidFill>
        </p:spPr>
        <p:txBody>
          <a:bodyPr/>
          <a:lstStyle>
            <a:lvl1pPr>
              <a:defRPr lang="ru-RU" dirty="0">
                <a:solidFill>
                  <a:srgbClr val="151515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1415E706-352D-4EDD-94FF-5381AEF7350A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57222D0-2266-421E-919A-22CDFA5F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93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2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8A30958F-1C5F-4595-84D3-3B89BE67C8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022549"/>
            <a:ext cx="6266565" cy="44336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B0E01B0C-330A-4F2F-9385-B668B65C9438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97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7" name="Полилиния: фигура 3">
            <a:extLst>
              <a:ext uri="{FF2B5EF4-FFF2-40B4-BE49-F238E27FC236}">
                <a16:creationId xmlns:a16="http://schemas.microsoft.com/office/drawing/2014/main" id="{8C86FA77-9B8F-42CE-8266-5DB7ABDF9F40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70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63" r:id="rId2"/>
    <p:sldLayoutId id="2147483689" r:id="rId3"/>
    <p:sldLayoutId id="2147483688" r:id="rId4"/>
    <p:sldLayoutId id="2147483678" r:id="rId5"/>
    <p:sldLayoutId id="2147483679" r:id="rId6"/>
    <p:sldLayoutId id="2147483682" r:id="rId7"/>
    <p:sldLayoutId id="2147483681" r:id="rId8"/>
    <p:sldLayoutId id="2147483680" r:id="rId9"/>
    <p:sldLayoutId id="2147483683" r:id="rId10"/>
    <p:sldLayoutId id="2147483684" r:id="rId11"/>
    <p:sldLayoutId id="2147483692" r:id="rId12"/>
    <p:sldLayoutId id="2147483686" r:id="rId13"/>
    <p:sldLayoutId id="2147483693" r:id="rId14"/>
    <p:sldLayoutId id="2147483696" r:id="rId1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 userDrawn="1">
          <p15:clr>
            <a:srgbClr val="A4A3A4"/>
          </p15:clr>
        </p15:guide>
        <p15:guide id="4" pos="393" userDrawn="1">
          <p15:clr>
            <a:srgbClr val="AFE0FF"/>
          </p15:clr>
        </p15:guide>
        <p15:guide id="5" pos="514" userDrawn="1">
          <p15:clr>
            <a:srgbClr val="AFE0FF"/>
          </p15:clr>
        </p15:guide>
        <p15:guide id="6" pos="634" userDrawn="1">
          <p15:clr>
            <a:srgbClr val="AFE0FF"/>
          </p15:clr>
        </p15:guide>
        <p15:guide id="7" pos="755" userDrawn="1">
          <p15:clr>
            <a:srgbClr val="AFE0FF"/>
          </p15:clr>
        </p15:guide>
        <p15:guide id="8" pos="876" userDrawn="1">
          <p15:clr>
            <a:srgbClr val="AFE0FF"/>
          </p15:clr>
        </p15:guide>
        <p15:guide id="9" pos="997" userDrawn="1">
          <p15:clr>
            <a:srgbClr val="AFE0FF"/>
          </p15:clr>
        </p15:guide>
        <p15:guide id="10" pos="1118" userDrawn="1">
          <p15:clr>
            <a:srgbClr val="AFE0FF"/>
          </p15:clr>
        </p15:guide>
        <p15:guide id="11" pos="1239" userDrawn="1">
          <p15:clr>
            <a:srgbClr val="AFE0FF"/>
          </p15:clr>
        </p15:guide>
        <p15:guide id="12" pos="1360" userDrawn="1">
          <p15:clr>
            <a:srgbClr val="AFE0FF"/>
          </p15:clr>
        </p15:guide>
        <p15:guide id="13" pos="1481" userDrawn="1">
          <p15:clr>
            <a:srgbClr val="AFE0FF"/>
          </p15:clr>
        </p15:guide>
        <p15:guide id="14" pos="1602" userDrawn="1">
          <p15:clr>
            <a:srgbClr val="AFE0FF"/>
          </p15:clr>
        </p15:guide>
        <p15:guide id="15" pos="1723" userDrawn="1">
          <p15:clr>
            <a:srgbClr val="AFE0FF"/>
          </p15:clr>
        </p15:guide>
        <p15:guide id="16" pos="1844" userDrawn="1">
          <p15:clr>
            <a:srgbClr val="AFE0FF"/>
          </p15:clr>
        </p15:guide>
        <p15:guide id="17" pos="1958" userDrawn="1">
          <p15:clr>
            <a:srgbClr val="A4A3A4"/>
          </p15:clr>
        </p15:guide>
        <p15:guide id="18" pos="2094" userDrawn="1">
          <p15:clr>
            <a:srgbClr val="A4A3A4"/>
          </p15:clr>
        </p15:guide>
        <p15:guide id="19" pos="2207" userDrawn="1">
          <p15:clr>
            <a:srgbClr val="AFE0FF"/>
          </p15:clr>
        </p15:guide>
        <p15:guide id="20" pos="2328" userDrawn="1">
          <p15:clr>
            <a:srgbClr val="AFE0FF"/>
          </p15:clr>
        </p15:guide>
        <p15:guide id="21" pos="2449" userDrawn="1">
          <p15:clr>
            <a:srgbClr val="AFE0FF"/>
          </p15:clr>
        </p15:guide>
        <p15:guide id="22" pos="2570" userDrawn="1">
          <p15:clr>
            <a:srgbClr val="A4A3A4"/>
          </p15:clr>
        </p15:guide>
        <p15:guide id="23" pos="2691" userDrawn="1">
          <p15:clr>
            <a:srgbClr val="A4A3A4"/>
          </p15:clr>
        </p15:guide>
        <p15:guide id="24" pos="2811" userDrawn="1">
          <p15:clr>
            <a:srgbClr val="AFE0FF"/>
          </p15:clr>
        </p15:guide>
        <p15:guide id="25" pos="2932" userDrawn="1">
          <p15:clr>
            <a:srgbClr val="AFE0FF"/>
          </p15:clr>
        </p15:guide>
        <p15:guide id="26" pos="3053" userDrawn="1">
          <p15:clr>
            <a:srgbClr val="AFE0FF"/>
          </p15:clr>
        </p15:guide>
        <p15:guide id="27" pos="3174" userDrawn="1">
          <p15:clr>
            <a:srgbClr val="AFE0FF"/>
          </p15:clr>
        </p15:guide>
        <p15:guide id="28" pos="3295" userDrawn="1">
          <p15:clr>
            <a:srgbClr val="AFE0FF"/>
          </p15:clr>
        </p15:guide>
        <p15:guide id="29" pos="3416" userDrawn="1">
          <p15:clr>
            <a:srgbClr val="AFE0FF"/>
          </p15:clr>
        </p15:guide>
        <p15:guide id="30" pos="3537" userDrawn="1">
          <p15:clr>
            <a:srgbClr val="AFE0FF"/>
          </p15:clr>
        </p15:guide>
        <p15:guide id="31" pos="3658" userDrawn="1">
          <p15:clr>
            <a:srgbClr val="AFE0FF"/>
          </p15:clr>
        </p15:guide>
        <p15:guide id="32" pos="3779" userDrawn="1">
          <p15:clr>
            <a:srgbClr val="A4A3A4"/>
          </p15:clr>
        </p15:guide>
        <p15:guide id="33" pos="3900" userDrawn="1">
          <p15:clr>
            <a:srgbClr val="A4A3A4"/>
          </p15:clr>
        </p15:guide>
        <p15:guide id="34" pos="4021" userDrawn="1">
          <p15:clr>
            <a:srgbClr val="AFE0FF"/>
          </p15:clr>
        </p15:guide>
        <p15:guide id="35" pos="4142" userDrawn="1">
          <p15:clr>
            <a:srgbClr val="AFE0FF"/>
          </p15:clr>
        </p15:guide>
        <p15:guide id="36" pos="4263" userDrawn="1">
          <p15:clr>
            <a:srgbClr val="AFE0FF"/>
          </p15:clr>
        </p15:guide>
        <p15:guide id="37" pos="4384" userDrawn="1">
          <p15:clr>
            <a:srgbClr val="AFE0FF"/>
          </p15:clr>
        </p15:guide>
        <p15:guide id="38" pos="4505" userDrawn="1">
          <p15:clr>
            <a:srgbClr val="AFE0FF"/>
          </p15:clr>
        </p15:guide>
        <p15:guide id="39" pos="4626" userDrawn="1">
          <p15:clr>
            <a:srgbClr val="AFE0FF"/>
          </p15:clr>
        </p15:guide>
        <p15:guide id="40" pos="4747" userDrawn="1">
          <p15:clr>
            <a:srgbClr val="AFE0FF"/>
          </p15:clr>
        </p15:guide>
        <p15:guide id="41" pos="4868" userDrawn="1">
          <p15:clr>
            <a:srgbClr val="AFE0FF"/>
          </p15:clr>
        </p15:guide>
        <p15:guide id="42" pos="4988" userDrawn="1">
          <p15:clr>
            <a:srgbClr val="A4A3A4"/>
          </p15:clr>
        </p15:guide>
        <p15:guide id="43" pos="5109" userDrawn="1">
          <p15:clr>
            <a:srgbClr val="A4A3A4"/>
          </p15:clr>
        </p15:guide>
        <p15:guide id="44" pos="5230" userDrawn="1">
          <p15:clr>
            <a:srgbClr val="AFE0FF"/>
          </p15:clr>
        </p15:guide>
        <p15:guide id="45" pos="5351" userDrawn="1">
          <p15:clr>
            <a:srgbClr val="AFE0FF"/>
          </p15:clr>
        </p15:guide>
        <p15:guide id="46" pos="5472" userDrawn="1">
          <p15:clr>
            <a:srgbClr val="AFE0FF"/>
          </p15:clr>
        </p15:guide>
        <p15:guide id="47" pos="5593" userDrawn="1">
          <p15:clr>
            <a:srgbClr val="A4A3A4"/>
          </p15:clr>
        </p15:guide>
        <p15:guide id="48" pos="5714" userDrawn="1">
          <p15:clr>
            <a:srgbClr val="A4A3A4"/>
          </p15:clr>
        </p15:guide>
        <p15:guide id="49" pos="5835" userDrawn="1">
          <p15:clr>
            <a:srgbClr val="AFE0FF"/>
          </p15:clr>
        </p15:guide>
        <p15:guide id="50" pos="5956" userDrawn="1">
          <p15:clr>
            <a:srgbClr val="AFE0FF"/>
          </p15:clr>
        </p15:guide>
        <p15:guide id="51" pos="6077" userDrawn="1">
          <p15:clr>
            <a:srgbClr val="AFE0FF"/>
          </p15:clr>
        </p15:guide>
        <p15:guide id="52" pos="6198" userDrawn="1">
          <p15:clr>
            <a:srgbClr val="AFE0FF"/>
          </p15:clr>
        </p15:guide>
        <p15:guide id="53" pos="6335" userDrawn="1">
          <p15:clr>
            <a:srgbClr val="AFE0FF"/>
          </p15:clr>
        </p15:guide>
        <p15:guide id="54" pos="6440" userDrawn="1">
          <p15:clr>
            <a:srgbClr val="AFE0FF"/>
          </p15:clr>
        </p15:guide>
        <p15:guide id="55" pos="6561" userDrawn="1">
          <p15:clr>
            <a:srgbClr val="AFE0FF"/>
          </p15:clr>
        </p15:guide>
        <p15:guide id="56" pos="6682" userDrawn="1">
          <p15:clr>
            <a:srgbClr val="AFE0FF"/>
          </p15:clr>
        </p15:guide>
        <p15:guide id="57" pos="6803" userDrawn="1">
          <p15:clr>
            <a:srgbClr val="AFE0FF"/>
          </p15:clr>
        </p15:guide>
        <p15:guide id="58" pos="6924" userDrawn="1">
          <p15:clr>
            <a:srgbClr val="AFE0FF"/>
          </p15:clr>
        </p15:guide>
        <p15:guide id="59" pos="7045" userDrawn="1">
          <p15:clr>
            <a:srgbClr val="AFE0FF"/>
          </p15:clr>
        </p15:guide>
        <p15:guide id="60" pos="7165" userDrawn="1">
          <p15:clr>
            <a:srgbClr val="AFE0FF"/>
          </p15:clr>
        </p15:guide>
        <p15:guide id="61" pos="7286" userDrawn="1">
          <p15:clr>
            <a:srgbClr val="AFE0FF"/>
          </p15:clr>
        </p15:guide>
        <p15:guide id="62" pos="7407" userDrawn="1">
          <p15:clr>
            <a:srgbClr val="A4A3A4"/>
          </p15:clr>
        </p15:guide>
        <p15:guide id="65" orient="horz" pos="272" userDrawn="1">
          <p15:clr>
            <a:srgbClr val="A4A3A4"/>
          </p15:clr>
        </p15:guide>
        <p15:guide id="66" orient="horz" pos="393" userDrawn="1">
          <p15:clr>
            <a:srgbClr val="AFE0FF"/>
          </p15:clr>
        </p15:guide>
        <p15:guide id="67" orient="horz" pos="504" userDrawn="1">
          <p15:clr>
            <a:srgbClr val="AFE0FF"/>
          </p15:clr>
        </p15:guide>
        <p15:guide id="68" orient="horz" pos="637" userDrawn="1">
          <p15:clr>
            <a:srgbClr val="AFE0FF"/>
          </p15:clr>
        </p15:guide>
        <p15:guide id="69" orient="horz" pos="754" userDrawn="1">
          <p15:clr>
            <a:srgbClr val="AFE0FF"/>
          </p15:clr>
        </p15:guide>
        <p15:guide id="70" orient="horz" pos="867" userDrawn="1">
          <p15:clr>
            <a:srgbClr val="AFE0FF"/>
          </p15:clr>
        </p15:guide>
        <p15:guide id="71" orient="horz" pos="1002" userDrawn="1">
          <p15:clr>
            <a:srgbClr val="AFE0FF"/>
          </p15:clr>
        </p15:guide>
        <p15:guide id="72" orient="horz" pos="1124" userDrawn="1">
          <p15:clr>
            <a:srgbClr val="AFE0FF"/>
          </p15:clr>
        </p15:guide>
        <p15:guide id="73" orient="horz" pos="1246" userDrawn="1">
          <p15:clr>
            <a:srgbClr val="AFE0FF"/>
          </p15:clr>
        </p15:guide>
        <p15:guide id="74" orient="horz" pos="1368" userDrawn="1">
          <p15:clr>
            <a:srgbClr val="AFE0FF"/>
          </p15:clr>
        </p15:guide>
        <p15:guide id="75" orient="horz" pos="1490" userDrawn="1">
          <p15:clr>
            <a:srgbClr val="AFE0FF"/>
          </p15:clr>
        </p15:guide>
        <p15:guide id="76" orient="horz" pos="1611" userDrawn="1">
          <p15:clr>
            <a:srgbClr val="AFE0FF"/>
          </p15:clr>
        </p15:guide>
        <p15:guide id="77" orient="horz" pos="1733" userDrawn="1">
          <p15:clr>
            <a:srgbClr val="AFE0FF"/>
          </p15:clr>
        </p15:guide>
        <p15:guide id="78" orient="horz" pos="1855" userDrawn="1">
          <p15:clr>
            <a:srgbClr val="AFE0FF"/>
          </p15:clr>
        </p15:guide>
        <p15:guide id="79" orient="horz" pos="1977" userDrawn="1">
          <p15:clr>
            <a:srgbClr val="AFE0FF"/>
          </p15:clr>
        </p15:guide>
        <p15:guide id="80" orient="horz" pos="2099" userDrawn="1">
          <p15:clr>
            <a:srgbClr val="AFE0FF"/>
          </p15:clr>
        </p15:guide>
        <p15:guide id="81" orient="horz" pos="2228" userDrawn="1">
          <p15:clr>
            <a:srgbClr val="AFE0FF"/>
          </p15:clr>
        </p15:guide>
        <p15:guide id="82" orient="horz" pos="2342" userDrawn="1">
          <p15:clr>
            <a:srgbClr val="AFE0FF"/>
          </p15:clr>
        </p15:guide>
        <p15:guide id="83" orient="horz" pos="2464" userDrawn="1">
          <p15:clr>
            <a:srgbClr val="AFE0FF"/>
          </p15:clr>
        </p15:guide>
        <p15:guide id="84" orient="horz" pos="2586" userDrawn="1">
          <p15:clr>
            <a:srgbClr val="AFE0FF"/>
          </p15:clr>
        </p15:guide>
        <p15:guide id="85" orient="horz" pos="2708" userDrawn="1">
          <p15:clr>
            <a:srgbClr val="AFE0FF"/>
          </p15:clr>
        </p15:guide>
        <p15:guide id="86" orient="horz" pos="2829" userDrawn="1">
          <p15:clr>
            <a:srgbClr val="AFE0FF"/>
          </p15:clr>
        </p15:guide>
        <p15:guide id="87" orient="horz" pos="2951" userDrawn="1">
          <p15:clr>
            <a:srgbClr val="AFE0FF"/>
          </p15:clr>
        </p15:guide>
        <p15:guide id="88" orient="horz" pos="3067" userDrawn="1">
          <p15:clr>
            <a:srgbClr val="AFE0FF"/>
          </p15:clr>
        </p15:guide>
        <p15:guide id="89" orient="horz" pos="3195" userDrawn="1">
          <p15:clr>
            <a:srgbClr val="AFE0FF"/>
          </p15:clr>
        </p15:guide>
        <p15:guide id="90" orient="horz" pos="3317" userDrawn="1">
          <p15:clr>
            <a:srgbClr val="AFE0FF"/>
          </p15:clr>
        </p15:guide>
        <p15:guide id="91" orient="horz" pos="3438" userDrawn="1">
          <p15:clr>
            <a:srgbClr val="AFE0FF"/>
          </p15:clr>
        </p15:guide>
        <p15:guide id="92" orient="horz" pos="3560" userDrawn="1">
          <p15:clr>
            <a:srgbClr val="AFE0FF"/>
          </p15:clr>
        </p15:guide>
        <p15:guide id="93" orient="horz" pos="3682" userDrawn="1">
          <p15:clr>
            <a:srgbClr val="AFE0FF"/>
          </p15:clr>
        </p15:guide>
        <p15:guide id="94" orient="horz" pos="3804" userDrawn="1">
          <p15:clr>
            <a:srgbClr val="AFE0FF"/>
          </p15:clr>
        </p15:guide>
        <p15:guide id="95" orient="horz" pos="3926" userDrawn="1">
          <p15:clr>
            <a:srgbClr val="AFE0FF"/>
          </p15:clr>
        </p15:guide>
        <p15:guide id="96" pos="3719" userDrawn="1">
          <p15:clr>
            <a:srgbClr val="AFE0FF"/>
          </p15:clr>
        </p15:guide>
        <p15:guide id="97" pos="3962" userDrawn="1">
          <p15:clr>
            <a:srgbClr val="AFE0FF"/>
          </p15:clr>
        </p15:guide>
        <p15:guide id="98" orient="horz" pos="4042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lgroup.su/blog/tpost/kpuv1fad21-rsbu-i-msfo-chto-eto-takoe-osnovnie-otli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394F9-7D34-4826-9988-08A3203F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21" y="431800"/>
            <a:ext cx="7752592" cy="738664"/>
          </a:xfrm>
        </p:spPr>
        <p:txBody>
          <a:bodyPr/>
          <a:lstStyle/>
          <a:p>
            <a:r>
              <a:rPr lang="ru-RU" dirty="0"/>
              <a:t>Банковский бизнес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324EB0-4384-40B5-9A0E-447EA30B9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517579" y="6220889"/>
            <a:ext cx="1263359" cy="276999"/>
          </a:xfrm>
        </p:spPr>
        <p:txBody>
          <a:bodyPr/>
          <a:lstStyle/>
          <a:p>
            <a:r>
              <a:rPr lang="ru-RU" dirty="0"/>
              <a:t>11.09.2025</a:t>
            </a:r>
          </a:p>
        </p:txBody>
      </p:sp>
    </p:spTree>
    <p:extLst>
      <p:ext uri="{BB962C8B-B14F-4D97-AF65-F5344CB8AC3E}">
        <p14:creationId xmlns:p14="http://schemas.microsoft.com/office/powerpoint/2010/main" val="495533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70847DB2-349E-402C-819E-A6D61980D30C}"/>
              </a:ext>
            </a:extLst>
          </p:cNvPr>
          <p:cNvSpPr/>
          <p:nvPr/>
        </p:nvSpPr>
        <p:spPr>
          <a:xfrm>
            <a:off x="341426" y="2689055"/>
            <a:ext cx="3239974" cy="2893347"/>
          </a:xfrm>
          <a:prstGeom prst="rect">
            <a:avLst/>
          </a:prstGeom>
          <a:solidFill>
            <a:srgbClr val="E5F8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3E8BAD4-81A4-4106-9AD1-7CED98F226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7872" y="1011238"/>
            <a:ext cx="9616256" cy="369332"/>
          </a:xfrm>
        </p:spPr>
        <p:txBody>
          <a:bodyPr/>
          <a:lstStyle/>
          <a:p>
            <a:pPr algn="ctr"/>
            <a:r>
              <a:rPr lang="ru-RU" sz="2400" b="1" dirty="0"/>
              <a:t>Банковские операции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банковские операции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0AF3C382-6874-472E-A2E5-2F2402309399}"/>
              </a:ext>
            </a:extLst>
          </p:cNvPr>
          <p:cNvGrpSpPr/>
          <p:nvPr/>
        </p:nvGrpSpPr>
        <p:grpSpPr>
          <a:xfrm>
            <a:off x="1869851" y="1416005"/>
            <a:ext cx="8461880" cy="345986"/>
            <a:chOff x="1869851" y="1307266"/>
            <a:chExt cx="8461880" cy="380585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9A739EF0-E563-4F69-AF24-20F199035F7D}"/>
                </a:ext>
              </a:extLst>
            </p:cNvPr>
            <p:cNvGrpSpPr/>
            <p:nvPr/>
          </p:nvGrpSpPr>
          <p:grpSpPr>
            <a:xfrm>
              <a:off x="1869851" y="1307266"/>
              <a:ext cx="8461880" cy="380585"/>
              <a:chOff x="2144171" y="1288237"/>
              <a:chExt cx="8461880" cy="418643"/>
            </a:xfrm>
          </p:grpSpPr>
          <p:cxnSp>
            <p:nvCxnSpPr>
              <p:cNvPr id="16" name="Прямая со стрелкой 15">
                <a:extLst>
                  <a:ext uri="{FF2B5EF4-FFF2-40B4-BE49-F238E27FC236}">
                    <a16:creationId xmlns:a16="http://schemas.microsoft.com/office/drawing/2014/main" id="{FDE755FC-3576-46CB-A87B-3B5D6DC6D9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0320" y="1288237"/>
                <a:ext cx="0" cy="418643"/>
              </a:xfrm>
              <a:prstGeom prst="straightConnector1">
                <a:avLst/>
              </a:prstGeom>
              <a:ln w="28575">
                <a:solidFill>
                  <a:schemeClr val="bg2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Прямая со стрелкой 18">
                <a:extLst>
                  <a:ext uri="{FF2B5EF4-FFF2-40B4-BE49-F238E27FC236}">
                    <a16:creationId xmlns:a16="http://schemas.microsoft.com/office/drawing/2014/main" id="{7FDBEE63-DCE8-477B-90C0-2DB086D1D3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6051" y="1288237"/>
                <a:ext cx="0" cy="418643"/>
              </a:xfrm>
              <a:prstGeom prst="straightConnector1">
                <a:avLst/>
              </a:prstGeom>
              <a:ln w="28575">
                <a:solidFill>
                  <a:schemeClr val="bg2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 стрелкой 19">
                <a:extLst>
                  <a:ext uri="{FF2B5EF4-FFF2-40B4-BE49-F238E27FC236}">
                    <a16:creationId xmlns:a16="http://schemas.microsoft.com/office/drawing/2014/main" id="{12E27EBC-6CA8-4112-A091-F443B8075E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4171" y="1288237"/>
                <a:ext cx="0" cy="418643"/>
              </a:xfrm>
              <a:prstGeom prst="straightConnector1">
                <a:avLst/>
              </a:prstGeom>
              <a:ln w="28575">
                <a:solidFill>
                  <a:schemeClr val="bg2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Прямая соединительная линия 21">
              <a:extLst>
                <a:ext uri="{FF2B5EF4-FFF2-40B4-BE49-F238E27FC236}">
                  <a16:creationId xmlns:a16="http://schemas.microsoft.com/office/drawing/2014/main" id="{4055BDC1-0F59-4548-A4D9-9C5CE1E6C7AF}"/>
                </a:ext>
              </a:extLst>
            </p:cNvPr>
            <p:cNvCxnSpPr>
              <a:cxnSpLocks/>
            </p:cNvCxnSpPr>
            <p:nvPr/>
          </p:nvCxnSpPr>
          <p:spPr>
            <a:xfrm>
              <a:off x="1869851" y="1307266"/>
              <a:ext cx="8461880" cy="0"/>
            </a:xfrm>
            <a:prstGeom prst="line">
              <a:avLst/>
            </a:prstGeom>
            <a:ln w="15875">
              <a:solidFill>
                <a:schemeClr val="bg2"/>
              </a:solidFill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Текст 6">
            <a:extLst>
              <a:ext uri="{FF2B5EF4-FFF2-40B4-BE49-F238E27FC236}">
                <a16:creationId xmlns:a16="http://schemas.microsoft.com/office/drawing/2014/main" id="{32019DEB-F073-4206-B399-351EBBF7FCAF}"/>
              </a:ext>
            </a:extLst>
          </p:cNvPr>
          <p:cNvSpPr txBox="1">
            <a:spLocks/>
          </p:cNvSpPr>
          <p:nvPr/>
        </p:nvSpPr>
        <p:spPr>
          <a:xfrm>
            <a:off x="3931268" y="1761991"/>
            <a:ext cx="4329464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dirty="0">
                <a:solidFill>
                  <a:schemeClr val="tx1"/>
                </a:solidFill>
                <a:latin typeface="ALS Hauss Bold" panose="00000800000000000000" pitchFamily="50" charset="0"/>
              </a:rPr>
              <a:t>Активные операции</a:t>
            </a:r>
          </a:p>
          <a:p>
            <a:pPr algn="ctr"/>
            <a:r>
              <a:rPr lang="ru-RU" sz="1400" dirty="0">
                <a:solidFill>
                  <a:schemeClr val="tx1"/>
                </a:solidFill>
              </a:rPr>
              <a:t>размещение ресурсов с целью получение дохода</a:t>
            </a:r>
          </a:p>
        </p:txBody>
      </p:sp>
      <p:sp>
        <p:nvSpPr>
          <p:cNvPr id="26" name="Текст 6">
            <a:extLst>
              <a:ext uri="{FF2B5EF4-FFF2-40B4-BE49-F238E27FC236}">
                <a16:creationId xmlns:a16="http://schemas.microsoft.com/office/drawing/2014/main" id="{D3736BAB-9F46-44BB-9EB5-DC20F5292A2A}"/>
              </a:ext>
            </a:extLst>
          </p:cNvPr>
          <p:cNvSpPr txBox="1">
            <a:spLocks/>
          </p:cNvSpPr>
          <p:nvPr/>
        </p:nvSpPr>
        <p:spPr>
          <a:xfrm>
            <a:off x="322838" y="1786622"/>
            <a:ext cx="3094026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dirty="0">
                <a:solidFill>
                  <a:schemeClr val="tx1"/>
                </a:solidFill>
                <a:latin typeface="ALS Hauss Bold" panose="00000800000000000000" pitchFamily="50" charset="0"/>
              </a:rPr>
              <a:t>Пассивные операции</a:t>
            </a:r>
          </a:p>
          <a:p>
            <a:pPr algn="ctr"/>
            <a:r>
              <a:rPr lang="ru-RU" sz="1400" dirty="0">
                <a:solidFill>
                  <a:schemeClr val="tx1"/>
                </a:solidFill>
              </a:rPr>
              <a:t>формирование ресурсной базы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A29ABB21-0DD9-4563-B6FD-F1D71B9B55C1}"/>
              </a:ext>
            </a:extLst>
          </p:cNvPr>
          <p:cNvSpPr txBox="1">
            <a:spLocks/>
          </p:cNvSpPr>
          <p:nvPr/>
        </p:nvSpPr>
        <p:spPr>
          <a:xfrm>
            <a:off x="8706728" y="1761991"/>
            <a:ext cx="2989661" cy="5386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 b="1" dirty="0">
                <a:solidFill>
                  <a:schemeClr val="tx1"/>
                </a:solidFill>
                <a:latin typeface="ALS Hauss Bold" panose="00000800000000000000" pitchFamily="50" charset="0"/>
              </a:rPr>
              <a:t>Посреднические операции</a:t>
            </a:r>
          </a:p>
          <a:p>
            <a:pPr algn="ctr"/>
            <a:r>
              <a:rPr lang="ru-RU" sz="1400" dirty="0">
                <a:solidFill>
                  <a:schemeClr val="tx1"/>
                </a:solidFill>
              </a:rPr>
              <a:t>обслуживание денежного оборота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C07212BA-D01E-4C35-8DBC-80E4458802F8}"/>
              </a:ext>
            </a:extLst>
          </p:cNvPr>
          <p:cNvSpPr txBox="1">
            <a:spLocks/>
          </p:cNvSpPr>
          <p:nvPr/>
        </p:nvSpPr>
        <p:spPr>
          <a:xfrm>
            <a:off x="494694" y="2785959"/>
            <a:ext cx="2965657" cy="2169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Первичная эмиссия ценных бумаг</a:t>
            </a:r>
          </a:p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Отчисления от прибыли банка 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ru-RU" sz="1400" dirty="0">
                <a:solidFill>
                  <a:schemeClr val="tx1"/>
                </a:solidFill>
              </a:rPr>
              <a:t>на создание и увеличение фондов</a:t>
            </a:r>
          </a:p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Депозитные операции</a:t>
            </a:r>
          </a:p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 err="1">
                <a:solidFill>
                  <a:schemeClr val="tx1"/>
                </a:solidFill>
              </a:rPr>
              <a:t>Недепозитные</a:t>
            </a:r>
            <a:r>
              <a:rPr lang="ru-RU" sz="1400" dirty="0">
                <a:solidFill>
                  <a:schemeClr val="tx1"/>
                </a:solidFill>
              </a:rPr>
              <a:t> заимствования 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ru-RU" sz="1400" dirty="0">
                <a:solidFill>
                  <a:schemeClr val="tx1"/>
                </a:solidFill>
              </a:rPr>
              <a:t>(МБК, кредиты ЦБ РФ, эмиссия векселей, облигаций)</a:t>
            </a:r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486273F2-2348-419D-9313-575A1542BED5}"/>
              </a:ext>
            </a:extLst>
          </p:cNvPr>
          <p:cNvCxnSpPr>
            <a:cxnSpLocks/>
          </p:cNvCxnSpPr>
          <p:nvPr/>
        </p:nvCxnSpPr>
        <p:spPr>
          <a:xfrm>
            <a:off x="341426" y="2506181"/>
            <a:ext cx="3239974" cy="0"/>
          </a:xfrm>
          <a:prstGeom prst="line">
            <a:avLst/>
          </a:prstGeom>
          <a:ln w="15875">
            <a:solidFill>
              <a:schemeClr val="bg2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822A7B6E-DFFE-4A7F-B616-AA2897E49BF1}"/>
              </a:ext>
            </a:extLst>
          </p:cNvPr>
          <p:cNvCxnSpPr>
            <a:cxnSpLocks/>
          </p:cNvCxnSpPr>
          <p:nvPr/>
        </p:nvCxnSpPr>
        <p:spPr>
          <a:xfrm>
            <a:off x="4068742" y="2506181"/>
            <a:ext cx="4054516" cy="0"/>
          </a:xfrm>
          <a:prstGeom prst="line">
            <a:avLst/>
          </a:prstGeom>
          <a:ln w="15875">
            <a:solidFill>
              <a:schemeClr val="bg2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D8A410C7-56F3-41AF-9723-6A94C8DB1B44}"/>
              </a:ext>
            </a:extLst>
          </p:cNvPr>
          <p:cNvCxnSpPr>
            <a:cxnSpLocks/>
          </p:cNvCxnSpPr>
          <p:nvPr/>
        </p:nvCxnSpPr>
        <p:spPr>
          <a:xfrm>
            <a:off x="8549640" y="2506181"/>
            <a:ext cx="3213938" cy="0"/>
          </a:xfrm>
          <a:prstGeom prst="line">
            <a:avLst/>
          </a:prstGeom>
          <a:ln w="15875">
            <a:solidFill>
              <a:schemeClr val="bg2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879F0C8-900E-437F-B6B9-B949602083C3}"/>
              </a:ext>
            </a:extLst>
          </p:cNvPr>
          <p:cNvSpPr/>
          <p:nvPr/>
        </p:nvSpPr>
        <p:spPr>
          <a:xfrm>
            <a:off x="4068746" y="2689053"/>
            <a:ext cx="4054509" cy="2893350"/>
          </a:xfrm>
          <a:prstGeom prst="rect">
            <a:avLst/>
          </a:prstGeom>
          <a:solidFill>
            <a:srgbClr val="E5F8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Текст 6">
            <a:extLst>
              <a:ext uri="{FF2B5EF4-FFF2-40B4-BE49-F238E27FC236}">
                <a16:creationId xmlns:a16="http://schemas.microsoft.com/office/drawing/2014/main" id="{815308DC-D883-492B-9614-FFA65C86681F}"/>
              </a:ext>
            </a:extLst>
          </p:cNvPr>
          <p:cNvSpPr txBox="1">
            <a:spLocks/>
          </p:cNvSpPr>
          <p:nvPr/>
        </p:nvSpPr>
        <p:spPr>
          <a:xfrm>
            <a:off x="4361201" y="2777079"/>
            <a:ext cx="3378157" cy="2631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Кредитование: Кредиты предприятиям и физическим лицам</a:t>
            </a:r>
          </a:p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Операции с ценными бумагами: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ru-RU" sz="1400" dirty="0"/>
              <a:t>—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сделки РЕПО;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ru-RU" sz="1400" dirty="0"/>
              <a:t>—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ценные бумаги, купленные 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ru-RU" sz="1400" dirty="0">
                <a:solidFill>
                  <a:schemeClr val="tx1"/>
                </a:solidFill>
              </a:rPr>
              <a:t>для последующей продажи 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ru-RU" sz="1400" dirty="0">
                <a:solidFill>
                  <a:schemeClr val="tx1"/>
                </a:solidFill>
              </a:rPr>
              <a:t>или для инвестирования межбанковского кредита</a:t>
            </a:r>
          </a:p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Долгосрочные финансовые вложения (основные фонды)</a:t>
            </a:r>
          </a:p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Межбанковские кредиты</a:t>
            </a:r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4FC73A9-A4DA-49AA-A9E7-02B675BA1935}"/>
              </a:ext>
            </a:extLst>
          </p:cNvPr>
          <p:cNvSpPr/>
          <p:nvPr/>
        </p:nvSpPr>
        <p:spPr>
          <a:xfrm>
            <a:off x="8549640" y="2689053"/>
            <a:ext cx="3300934" cy="2840826"/>
          </a:xfrm>
          <a:prstGeom prst="rect">
            <a:avLst/>
          </a:prstGeom>
          <a:solidFill>
            <a:srgbClr val="E5F8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Текст 6">
            <a:extLst>
              <a:ext uri="{FF2B5EF4-FFF2-40B4-BE49-F238E27FC236}">
                <a16:creationId xmlns:a16="http://schemas.microsoft.com/office/drawing/2014/main" id="{2A87FE4D-A045-43AD-9E90-3276E78C6571}"/>
              </a:ext>
            </a:extLst>
          </p:cNvPr>
          <p:cNvSpPr txBox="1">
            <a:spLocks/>
          </p:cNvSpPr>
          <p:nvPr/>
        </p:nvSpPr>
        <p:spPr>
          <a:xfrm>
            <a:off x="8706728" y="2777079"/>
            <a:ext cx="3056850" cy="25391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Операции с ценными бумагами по поручению клиентов</a:t>
            </a:r>
          </a:p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Расчетные операции 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ru-RU" sz="1400" dirty="0">
                <a:solidFill>
                  <a:schemeClr val="tx1"/>
                </a:solidFill>
              </a:rPr>
              <a:t>и инкассация</a:t>
            </a:r>
          </a:p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Обмен валюты</a:t>
            </a:r>
          </a:p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Хранение, перевозки 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ru-RU" sz="1400" dirty="0">
                <a:solidFill>
                  <a:schemeClr val="tx1"/>
                </a:solidFill>
              </a:rPr>
              <a:t>ценностей</a:t>
            </a:r>
          </a:p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Консалтинговые 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ru-RU" sz="1400" dirty="0">
                <a:solidFill>
                  <a:schemeClr val="tx1"/>
                </a:solidFill>
              </a:rPr>
              <a:t>и информационные услуги</a:t>
            </a:r>
          </a:p>
          <a:p>
            <a:pPr marL="285750" indent="-285750"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/>
                </a:solidFill>
              </a:rPr>
              <a:t>Прочие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F85F037F-7948-4832-861D-56C0AD20D2BF}"/>
              </a:ext>
            </a:extLst>
          </p:cNvPr>
          <p:cNvSpPr txBox="1">
            <a:spLocks/>
          </p:cNvSpPr>
          <p:nvPr/>
        </p:nvSpPr>
        <p:spPr>
          <a:xfrm>
            <a:off x="405029" y="5955185"/>
            <a:ext cx="296565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2"/>
              </a:buClr>
              <a:buSzPct val="130000"/>
            </a:pPr>
            <a:r>
              <a:rPr lang="ru-RU" dirty="0">
                <a:solidFill>
                  <a:schemeClr val="tx1"/>
                </a:solidFill>
              </a:rPr>
              <a:t>Процентные расходы</a:t>
            </a:r>
          </a:p>
        </p:txBody>
      </p: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4972FC29-6B07-4608-896F-0501FD784074}"/>
              </a:ext>
            </a:extLst>
          </p:cNvPr>
          <p:cNvCxnSpPr>
            <a:cxnSpLocks/>
          </p:cNvCxnSpPr>
          <p:nvPr/>
        </p:nvCxnSpPr>
        <p:spPr>
          <a:xfrm>
            <a:off x="6096000" y="5582402"/>
            <a:ext cx="0" cy="345986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56F1B2B4-7526-47AE-8562-71082711F442}"/>
              </a:ext>
            </a:extLst>
          </p:cNvPr>
          <p:cNvCxnSpPr>
            <a:cxnSpLocks/>
          </p:cNvCxnSpPr>
          <p:nvPr/>
        </p:nvCxnSpPr>
        <p:spPr>
          <a:xfrm>
            <a:off x="10200107" y="5499189"/>
            <a:ext cx="0" cy="345986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D8D6383A-5CAC-444E-83C4-B971B5B3C8B6}"/>
              </a:ext>
            </a:extLst>
          </p:cNvPr>
          <p:cNvCxnSpPr>
            <a:cxnSpLocks/>
          </p:cNvCxnSpPr>
          <p:nvPr/>
        </p:nvCxnSpPr>
        <p:spPr>
          <a:xfrm>
            <a:off x="1961413" y="5582402"/>
            <a:ext cx="0" cy="345986"/>
          </a:xfrm>
          <a:prstGeom prst="straightConnector1">
            <a:avLst/>
          </a:prstGeom>
          <a:ln w="28575">
            <a:solidFill>
              <a:schemeClr val="bg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Текст 6">
            <a:extLst>
              <a:ext uri="{FF2B5EF4-FFF2-40B4-BE49-F238E27FC236}">
                <a16:creationId xmlns:a16="http://schemas.microsoft.com/office/drawing/2014/main" id="{2CFBC4A5-386A-4133-9A61-EB6D092C26E3}"/>
              </a:ext>
            </a:extLst>
          </p:cNvPr>
          <p:cNvSpPr txBox="1">
            <a:spLocks/>
          </p:cNvSpPr>
          <p:nvPr/>
        </p:nvSpPr>
        <p:spPr>
          <a:xfrm>
            <a:off x="4361201" y="5955185"/>
            <a:ext cx="296565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2"/>
              </a:buClr>
              <a:buSzPct val="130000"/>
            </a:pPr>
            <a:r>
              <a:rPr lang="ru-RU" dirty="0">
                <a:solidFill>
                  <a:schemeClr val="tx1"/>
                </a:solidFill>
              </a:rPr>
              <a:t>Процентные доходы</a:t>
            </a:r>
          </a:p>
        </p:txBody>
      </p:sp>
      <p:sp>
        <p:nvSpPr>
          <p:cNvPr id="55" name="Текст 6">
            <a:extLst>
              <a:ext uri="{FF2B5EF4-FFF2-40B4-BE49-F238E27FC236}">
                <a16:creationId xmlns:a16="http://schemas.microsoft.com/office/drawing/2014/main" id="{A8663BF3-FA81-45EB-84A2-2AEED3518339}"/>
              </a:ext>
            </a:extLst>
          </p:cNvPr>
          <p:cNvSpPr txBox="1">
            <a:spLocks/>
          </p:cNvSpPr>
          <p:nvPr/>
        </p:nvSpPr>
        <p:spPr>
          <a:xfrm>
            <a:off x="8730732" y="5955185"/>
            <a:ext cx="296565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2"/>
              </a:buClr>
              <a:buSzPct val="130000"/>
            </a:pPr>
            <a:r>
              <a:rPr lang="ru-RU" dirty="0">
                <a:solidFill>
                  <a:schemeClr val="tx1"/>
                </a:solidFill>
              </a:rPr>
              <a:t>Комиссионные доходы</a:t>
            </a:r>
          </a:p>
        </p:txBody>
      </p:sp>
    </p:spTree>
    <p:extLst>
      <p:ext uri="{BB962C8B-B14F-4D97-AF65-F5344CB8AC3E}">
        <p14:creationId xmlns:p14="http://schemas.microsoft.com/office/powerpoint/2010/main" val="424526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2248645"/>
            <a:ext cx="9415914" cy="7386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Учет в банке. </a:t>
            </a:r>
            <a:endParaRPr lang="ru-RU" b="0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4ACDE69-3F39-4D1D-A11D-37546CB89B87}"/>
              </a:ext>
            </a:extLst>
          </p:cNvPr>
          <p:cNvSpPr/>
          <p:nvPr/>
        </p:nvSpPr>
        <p:spPr>
          <a:xfrm>
            <a:off x="344025" y="3083208"/>
            <a:ext cx="5655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Виды и назначение учета</a:t>
            </a:r>
          </a:p>
        </p:txBody>
      </p:sp>
    </p:spTree>
    <p:extLst>
      <p:ext uri="{BB962C8B-B14F-4D97-AF65-F5344CB8AC3E}">
        <p14:creationId xmlns:p14="http://schemas.microsoft.com/office/powerpoint/2010/main" val="1576062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B07A4A-4220-47EF-9693-DE775ED2E30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18777" r="29672"/>
          <a:stretch/>
        </p:blipFill>
        <p:spPr>
          <a:xfrm>
            <a:off x="7343775" y="0"/>
            <a:ext cx="4848225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Бухгалтерский учет в банке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A3E8BAD4-81A4-4106-9AD1-7CED98F226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115319"/>
            <a:ext cx="6266565" cy="4433687"/>
          </a:xfrm>
        </p:spPr>
        <p:txBody>
          <a:bodyPr/>
          <a:lstStyle/>
          <a:p>
            <a:r>
              <a:rPr lang="ru-RU" sz="1600" dirty="0">
                <a:solidFill>
                  <a:schemeClr val="bg2"/>
                </a:solidFill>
              </a:rPr>
              <a:t>Бухгалтерский учет в банке регулируется Положением </a:t>
            </a:r>
            <a:br>
              <a:rPr lang="ru-RU" sz="1600" dirty="0">
                <a:solidFill>
                  <a:schemeClr val="bg2"/>
                </a:solidFill>
              </a:rPr>
            </a:br>
            <a:r>
              <a:rPr lang="ru-RU" sz="1600" dirty="0">
                <a:solidFill>
                  <a:schemeClr val="bg2"/>
                </a:solidFill>
              </a:rPr>
              <a:t>Банка России № 579-П от 27 февраля 2017 года.</a:t>
            </a:r>
          </a:p>
          <a:p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31800" y="1827213"/>
            <a:ext cx="6617070" cy="438785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50000"/>
              <a:buNone/>
            </a:pPr>
            <a:r>
              <a:rPr lang="ru-RU" sz="1600" dirty="0"/>
              <a:t>Основные задачи бухгалтерского учёта в банках: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600" dirty="0"/>
              <a:t>Формирование достоверной информации о хозяйственной деятельности и имущественном положении банка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600" dirty="0"/>
              <a:t>Выявление внутренних финансовых резервов </a:t>
            </a:r>
            <a:br>
              <a:rPr lang="ru-RU" sz="1600" dirty="0"/>
            </a:br>
            <a:r>
              <a:rPr lang="ru-RU" sz="1600" dirty="0"/>
              <a:t>и соблюдение обязательных экономических нормативов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600" dirty="0"/>
              <a:t>Ведение достоверного учёта всех финансовых операций </a:t>
            </a:r>
            <a:br>
              <a:rPr lang="ru-RU" sz="1600" dirty="0"/>
            </a:br>
            <a:r>
              <a:rPr lang="ru-RU" sz="1600" dirty="0"/>
              <a:t>и движения требований и обязательств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600" dirty="0"/>
              <a:t>Обеспечение внутреннего контроля за движением материальных и финансовых ценностей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600" dirty="0"/>
              <a:t>Принятие эффективных управленческих решений </a:t>
            </a:r>
            <a:br>
              <a:rPr lang="ru-RU" sz="1600" dirty="0"/>
            </a:br>
            <a:r>
              <a:rPr lang="ru-RU" sz="1600" dirty="0"/>
              <a:t>на основе данных бухгалтерского учёта</a:t>
            </a:r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9801A6AD-CF4C-4678-ADEE-8C1F8EC1819B}"/>
              </a:ext>
            </a:extLst>
          </p:cNvPr>
          <p:cNvSpPr/>
          <p:nvPr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673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Формы бухгалтерской отчетности в банке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1282" y="5265738"/>
            <a:ext cx="10052501" cy="646442"/>
          </a:xfrm>
        </p:spPr>
        <p:txBody>
          <a:bodyPr/>
          <a:lstStyle/>
          <a:p>
            <a:pPr algn="l">
              <a:spcAft>
                <a:spcPts val="0"/>
              </a:spcAft>
            </a:pPr>
            <a:r>
              <a:rPr lang="ru-RU" sz="1600" b="0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+mn-lt"/>
              </a:rPr>
              <a:t>Бухгалтерская отчётность кредитных организаций направляется в Центробанк. </a:t>
            </a:r>
            <a:r>
              <a:rPr lang="ru-RU" sz="1600" dirty="0">
                <a:solidFill>
                  <a:schemeClr val="bg2"/>
                </a:solidFill>
                <a:highlight>
                  <a:srgbClr val="FFFFFF"/>
                </a:highlight>
                <a:latin typeface="+mn-lt"/>
              </a:rPr>
              <a:t>Сроки</a:t>
            </a:r>
            <a:r>
              <a:rPr lang="ru-RU" sz="1600" b="0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+mn-lt"/>
              </a:rPr>
              <a:t> сдачи закреплены в Указании ЦБ РФ от 8 октября 2018 года № 4927-У и различаются в зависимости от формы отчёта.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C606590B-3921-4D38-B5B8-A615A09E4BD0}"/>
              </a:ext>
            </a:extLst>
          </p:cNvPr>
          <p:cNvSpPr txBox="1">
            <a:spLocks/>
          </p:cNvSpPr>
          <p:nvPr/>
        </p:nvSpPr>
        <p:spPr>
          <a:xfrm>
            <a:off x="370912" y="1115715"/>
            <a:ext cx="10052501" cy="4150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Clr>
                <a:schemeClr val="bg2"/>
              </a:buClr>
              <a:buSzPct val="110000"/>
            </a:pPr>
            <a:r>
              <a:rPr lang="ru-RU" sz="1600" dirty="0"/>
              <a:t>Бухгалтерский баланс (ОКУД 0409806) — данные об активах, обязательствах и собственном капитале кредитной организации,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bg2"/>
              </a:buClr>
              <a:buSzPct val="110000"/>
            </a:pPr>
            <a:r>
              <a:rPr lang="ru-RU" sz="1600" dirty="0"/>
              <a:t>Отчёт о финансовых результатах (ОКУД 0409807) — данные о доходах, расходах и финансовых результатах,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bg2"/>
              </a:buClr>
              <a:buSzPct val="110000"/>
            </a:pPr>
            <a:r>
              <a:rPr lang="ru-RU" sz="1600" dirty="0"/>
              <a:t>Отчёт об уровне достаточности капитала для покрытия рисков (ОКУД 0409808),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bg2"/>
              </a:buClr>
              <a:buSzPct val="110000"/>
            </a:pPr>
            <a:r>
              <a:rPr lang="ru-RU" sz="1600" dirty="0"/>
              <a:t>Отчёт об изменениях в капитале кредитной организации (ОКУД 0409810),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bg2"/>
              </a:buClr>
              <a:buSzPct val="110000"/>
            </a:pPr>
            <a:r>
              <a:rPr lang="ru-RU" sz="1600" dirty="0"/>
              <a:t>Сведения об обязательных нормативах, нормативе финансового рычага и нормативе краткосрочной ликвидности (ОКУД 0409813),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bg2"/>
              </a:buClr>
              <a:buSzPct val="110000"/>
            </a:pPr>
            <a:r>
              <a:rPr lang="ru-RU" sz="1600" dirty="0"/>
              <a:t>Отчёт о движении денежных средств (ОКУД 0409814) — данные об источниках денежных средств </a:t>
            </a:r>
            <a:br>
              <a:rPr lang="en-US" sz="1600" dirty="0"/>
            </a:br>
            <a:r>
              <a:rPr lang="ru-RU" sz="1600" dirty="0"/>
              <a:t>и их использовании,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>
                <a:schemeClr val="bg2"/>
              </a:buClr>
              <a:buSzPct val="110000"/>
            </a:pPr>
            <a:r>
              <a:rPr lang="ru-RU" sz="1600" dirty="0"/>
              <a:t>Аудиторское заключение. Предоставляется, если организация подпадает под обязательный аудит.</a:t>
            </a:r>
          </a:p>
        </p:txBody>
      </p:sp>
    </p:spTree>
    <p:extLst>
      <p:ext uri="{BB962C8B-B14F-4D97-AF65-F5344CB8AC3E}">
        <p14:creationId xmlns:p14="http://schemas.microsoft.com/office/powerpoint/2010/main" val="308546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4928B8-1B4E-4B71-8473-FBAA1568E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Арка 4">
            <a:extLst>
              <a:ext uri="{FF2B5EF4-FFF2-40B4-BE49-F238E27FC236}">
                <a16:creationId xmlns:a16="http://schemas.microsoft.com/office/drawing/2014/main" id="{B1D04CED-7B50-4F97-ABDE-61FE7B67EBA5}"/>
              </a:ext>
            </a:extLst>
          </p:cNvPr>
          <p:cNvSpPr/>
          <p:nvPr/>
        </p:nvSpPr>
        <p:spPr>
          <a:xfrm>
            <a:off x="-3190669" y="1267754"/>
            <a:ext cx="5166954" cy="5166954"/>
          </a:xfrm>
          <a:prstGeom prst="blockArc">
            <a:avLst>
              <a:gd name="adj1" fmla="val 17037360"/>
              <a:gd name="adj2" fmla="val 4605161"/>
              <a:gd name="adj3" fmla="val 166"/>
            </a:avLst>
          </a:prstGeom>
          <a:ln w="28575">
            <a:solidFill>
              <a:schemeClr val="bg2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D72CF5B-7CE2-41E2-A0DC-D95A5E479B0E}"/>
              </a:ext>
            </a:extLst>
          </p:cNvPr>
          <p:cNvSpPr/>
          <p:nvPr/>
        </p:nvSpPr>
        <p:spPr>
          <a:xfrm>
            <a:off x="1845202" y="3311231"/>
            <a:ext cx="4388450" cy="1080000"/>
          </a:xfrm>
          <a:prstGeom prst="roundRect">
            <a:avLst>
              <a:gd name="adj" fmla="val 11205"/>
            </a:avLst>
          </a:prstGeom>
          <a:solidFill>
            <a:srgbClr val="A4BC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67BB718-41E9-43E4-8F58-F227B7A3CA68}"/>
              </a:ext>
            </a:extLst>
          </p:cNvPr>
          <p:cNvSpPr/>
          <p:nvPr/>
        </p:nvSpPr>
        <p:spPr>
          <a:xfrm>
            <a:off x="2925201" y="3589621"/>
            <a:ext cx="2534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dirty="0"/>
              <a:t>Регуляторный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C35A4E6-64AF-4649-961A-3AC2FBA78721}"/>
              </a:ext>
            </a:extLst>
          </p:cNvPr>
          <p:cNvSpPr/>
          <p:nvPr/>
        </p:nvSpPr>
        <p:spPr>
          <a:xfrm>
            <a:off x="1436284" y="1732794"/>
            <a:ext cx="4797367" cy="1080000"/>
          </a:xfrm>
          <a:prstGeom prst="roundRect">
            <a:avLst>
              <a:gd name="adj" fmla="val 11205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учета в банке</a:t>
            </a: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86968622-5D68-447D-826B-000391A73926}"/>
              </a:ext>
            </a:extLst>
          </p:cNvPr>
          <p:cNvSpPr/>
          <p:nvPr/>
        </p:nvSpPr>
        <p:spPr>
          <a:xfrm>
            <a:off x="896284" y="1732794"/>
            <a:ext cx="1080000" cy="1080000"/>
          </a:xfrm>
          <a:prstGeom prst="ellipse">
            <a:avLst/>
          </a:prstGeom>
          <a:ln w="38100">
            <a:solidFill>
              <a:schemeClr val="bg2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EF4DDBC1-C451-47F6-BA6A-7A18E961285E}"/>
              </a:ext>
            </a:extLst>
          </p:cNvPr>
          <p:cNvSpPr/>
          <p:nvPr/>
        </p:nvSpPr>
        <p:spPr>
          <a:xfrm>
            <a:off x="1436285" y="3311231"/>
            <a:ext cx="1080000" cy="1080000"/>
          </a:xfrm>
          <a:prstGeom prst="ellipse">
            <a:avLst/>
          </a:prstGeom>
          <a:ln w="38100">
            <a:solidFill>
              <a:srgbClr val="A4BCD8"/>
            </a:solidFill>
          </a:ln>
        </p:spPr>
        <p:style>
          <a:lnRef idx="2">
            <a:scrgbClr r="0" g="0" b="0"/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CFA6071C-4975-494C-81D8-895E47ED5EE9}"/>
              </a:ext>
            </a:extLst>
          </p:cNvPr>
          <p:cNvGrpSpPr/>
          <p:nvPr/>
        </p:nvGrpSpPr>
        <p:grpSpPr>
          <a:xfrm>
            <a:off x="896285" y="4887586"/>
            <a:ext cx="5337367" cy="1080000"/>
            <a:chOff x="896285" y="4749573"/>
            <a:chExt cx="5337367" cy="1080000"/>
          </a:xfrm>
        </p:grpSpPr>
        <p:sp>
          <p:nvSpPr>
            <p:cNvPr id="19" name="Прямоугольник: скругленные углы 18">
              <a:extLst>
                <a:ext uri="{FF2B5EF4-FFF2-40B4-BE49-F238E27FC236}">
                  <a16:creationId xmlns:a16="http://schemas.microsoft.com/office/drawing/2014/main" id="{1E4828E6-C3AC-4B8E-BB76-1BB02A5D13CA}"/>
                </a:ext>
              </a:extLst>
            </p:cNvPr>
            <p:cNvSpPr/>
            <p:nvPr/>
          </p:nvSpPr>
          <p:spPr>
            <a:xfrm>
              <a:off x="1436284" y="4749573"/>
              <a:ext cx="4797368" cy="1080000"/>
            </a:xfrm>
            <a:prstGeom prst="roundRect">
              <a:avLst>
                <a:gd name="adj" fmla="val 1120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E63744D0-39C1-4B21-AC35-5E2EF70EAE6F}"/>
                </a:ext>
              </a:extLst>
            </p:cNvPr>
            <p:cNvSpPr/>
            <p:nvPr/>
          </p:nvSpPr>
          <p:spPr>
            <a:xfrm>
              <a:off x="2516285" y="5027963"/>
              <a:ext cx="20322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ru-RU" sz="2800" dirty="0">
                  <a:solidFill>
                    <a:schemeClr val="bg1"/>
                  </a:solidFill>
                </a:rPr>
                <a:t>Налоговый</a:t>
              </a:r>
            </a:p>
          </p:txBody>
        </p: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38FFF0E8-ACE2-4CBF-8893-810FEB31C01C}"/>
                </a:ext>
              </a:extLst>
            </p:cNvPr>
            <p:cNvSpPr/>
            <p:nvPr/>
          </p:nvSpPr>
          <p:spPr>
            <a:xfrm>
              <a:off x="896285" y="4749573"/>
              <a:ext cx="1080000" cy="1080000"/>
            </a:xfrm>
            <a:prstGeom prst="ellipse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ru-RU"/>
            </a:p>
          </p:txBody>
        </p:sp>
      </p:grp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9F70F532-C4E0-465D-9746-BCC35AAD8912}"/>
              </a:ext>
            </a:extLst>
          </p:cNvPr>
          <p:cNvSpPr/>
          <p:nvPr/>
        </p:nvSpPr>
        <p:spPr>
          <a:xfrm>
            <a:off x="2516284" y="1987006"/>
            <a:ext cx="2907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2800" dirty="0">
                <a:solidFill>
                  <a:schemeClr val="bg1"/>
                </a:solidFill>
              </a:rPr>
              <a:t>Управленческий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52E776F-AE8E-4D97-B2F5-B014DDB352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8315" y="2045708"/>
            <a:ext cx="395938" cy="39593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CD2C3D5-E2B1-43A0-B830-C84D89D90C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2187" y="3627134"/>
            <a:ext cx="448193" cy="44819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5091A8B-3D65-486B-8F9C-E737BA9BBC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9983" y="5215451"/>
            <a:ext cx="424270" cy="424270"/>
          </a:xfrm>
          <a:prstGeom prst="rect">
            <a:avLst/>
          </a:prstGeom>
        </p:spPr>
      </p:pic>
      <p:sp>
        <p:nvSpPr>
          <p:cNvPr id="25" name="Полилиния: фигура 3">
            <a:extLst>
              <a:ext uri="{FF2B5EF4-FFF2-40B4-BE49-F238E27FC236}">
                <a16:creationId xmlns:a16="http://schemas.microsoft.com/office/drawing/2014/main" id="{AD5A6FEA-2FE9-4718-BF8A-B5DF341BC638}"/>
              </a:ext>
            </a:extLst>
          </p:cNvPr>
          <p:cNvSpPr/>
          <p:nvPr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990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9410766-431E-496A-872D-F187F043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03E3CE3A-799A-2407-801B-DF6760F37E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r="13547"/>
          <a:stretch/>
        </p:blipFill>
        <p:spPr bwMode="auto">
          <a:xfrm>
            <a:off x="13458982" y="729997"/>
            <a:ext cx="5801664" cy="594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787908"/>
          </a:xfrm>
        </p:spPr>
        <p:txBody>
          <a:bodyPr/>
          <a:lstStyle/>
          <a:p>
            <a:r>
              <a:rPr lang="ru-RU" dirty="0"/>
              <a:t>Потребители управленческой </a:t>
            </a:r>
            <a:br>
              <a:rPr lang="en-US" dirty="0"/>
            </a:br>
            <a:r>
              <a:rPr lang="ru-RU" dirty="0"/>
              <a:t>отчетности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8" y="1780476"/>
            <a:ext cx="6811561" cy="3297049"/>
          </a:xfrm>
        </p:spPr>
        <p:txBody>
          <a:bodyPr/>
          <a:lstStyle/>
          <a:p>
            <a:pPr marL="285750" indent="-285750" algn="l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Владельцы бизнеса, которые принимают важные решения и регулируют составление такой отчетности.</a:t>
            </a:r>
          </a:p>
          <a:p>
            <a:pPr marL="285750" indent="-285750" algn="l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Инвесторы, страховщики, кредиторы, которым нужно </a:t>
            </a:r>
            <a:b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</a:br>
            <a:r>
              <a:rPr lang="ru-RU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оценить возможные риски при сотрудничестве с компанией.</a:t>
            </a:r>
          </a:p>
          <a:p>
            <a:pPr marL="285750" indent="-285750" algn="l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Средний менеджмент организации, который контролирует работу своих подразделений и должен выдерживать запланированные показатели — им нужна отчетность о текущих периодах, прогнозы, а также анализ</a:t>
            </a:r>
            <a:r>
              <a:rPr lang="en-US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ru-RU" sz="16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+mn-lt"/>
              </a:rPr>
              <a:t>по подразделениям. </a:t>
            </a:r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4E376F64-CFC1-4944-9598-5E11FA372161}"/>
              </a:ext>
            </a:extLst>
          </p:cNvPr>
          <p:cNvSpPr/>
          <p:nvPr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288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Состав управленческой отчетности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1178583"/>
            <a:ext cx="9945377" cy="4500834"/>
          </a:xfrm>
        </p:spPr>
        <p:txBody>
          <a:bodyPr/>
          <a:lstStyle/>
          <a:p>
            <a:pPr algn="l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30000"/>
            </a:pPr>
            <a:r>
              <a:rPr lang="ru-RU" sz="1600" dirty="0">
                <a:solidFill>
                  <a:srgbClr val="222222"/>
                </a:solidFill>
                <a:highlight>
                  <a:srgbClr val="FFFFFF"/>
                </a:highlight>
                <a:latin typeface="+mn-lt"/>
              </a:rPr>
              <a:t>Управленческая отчетность состоит из различных отчетных форм:</a:t>
            </a:r>
          </a:p>
          <a:p>
            <a:pPr marL="285750" indent="-285750" algn="l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22222"/>
                </a:solidFill>
                <a:highlight>
                  <a:srgbClr val="FFFFFF"/>
                </a:highlight>
                <a:latin typeface="+mn-lt"/>
              </a:rPr>
              <a:t>отчетность по финансовым результатам делится на отчеты по доходам и расходам, структуре себестоимости, отдельным видам расходов (ТМЦ, оплата труда, коммерческие расходы, реклама);</a:t>
            </a:r>
          </a:p>
          <a:p>
            <a:pPr marL="285750" indent="-285750" algn="l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22222"/>
                </a:solidFill>
                <a:highlight>
                  <a:srgbClr val="FFFFFF"/>
                </a:highlight>
                <a:latin typeface="+mn-lt"/>
              </a:rPr>
              <a:t>отчетность по денежным средствам часто разделяют на отчеты о движении денежных средств, по управлению денежными средствами, бюджеты по движению денежных средств;</a:t>
            </a:r>
          </a:p>
          <a:p>
            <a:pPr marL="285750" indent="-285750" algn="l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222222"/>
                </a:solidFill>
                <a:highlight>
                  <a:srgbClr val="FFFFFF"/>
                </a:highlight>
                <a:latin typeface="+mn-lt"/>
              </a:rPr>
              <a:t>отчетность по балансу в основном делится на управленческий баланс, отчеты по оборотному и внеоборотному капиталам, финансовым активам и обязательствам, структуре собственного капитала.</a:t>
            </a:r>
          </a:p>
          <a:p>
            <a:pPr marL="285750" indent="-285750" algn="l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30000"/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222222"/>
              </a:solidFill>
              <a:highlight>
                <a:srgbClr val="FFFFFF"/>
              </a:highlight>
              <a:latin typeface="+mn-lt"/>
            </a:endParaRPr>
          </a:p>
          <a:p>
            <a:pPr algn="l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30000"/>
            </a:pPr>
            <a:r>
              <a:rPr lang="ru-RU" sz="1600" dirty="0">
                <a:solidFill>
                  <a:srgbClr val="222222"/>
                </a:solidFill>
                <a:highlight>
                  <a:srgbClr val="FFFFFF"/>
                </a:highlight>
                <a:latin typeface="+mn-lt"/>
              </a:rPr>
              <a:t>В управленческом балансе сводятся воедино результаты отчетов о прибылях и убытках и о движении денежных средств. На основании этого документа контролируют корректность управленческого учета, распределяют прибыль, работают с дебиторской и кредиторской задолженностями. </a:t>
            </a:r>
          </a:p>
        </p:txBody>
      </p:sp>
    </p:spTree>
    <p:extLst>
      <p:ext uri="{BB962C8B-B14F-4D97-AF65-F5344CB8AC3E}">
        <p14:creationId xmlns:p14="http://schemas.microsoft.com/office/powerpoint/2010/main" val="1057412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A3E8BAD4-81A4-4106-9AD1-7CED98F226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137675"/>
            <a:ext cx="6491963" cy="1061829"/>
          </a:xfrm>
        </p:spPr>
        <p:txBody>
          <a:bodyPr/>
          <a:lstStyle/>
          <a:p>
            <a:r>
              <a:rPr lang="ru-RU" dirty="0"/>
              <a:t>Регуляторная отчетность </a:t>
            </a:r>
            <a:r>
              <a:rPr lang="ru-RU" dirty="0">
                <a:solidFill>
                  <a:schemeClr val="tx1"/>
                </a:solidFill>
              </a:rPr>
              <a:t>— отчетность перед надзорным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органом. В банковском бизнесе эта роль принадлежит Банку России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Регуляторная отчетность в банке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1953283"/>
            <a:ext cx="7737987" cy="3647258"/>
          </a:xfrm>
        </p:spPr>
        <p:txBody>
          <a:bodyPr/>
          <a:lstStyle/>
          <a:p>
            <a:pPr algn="l"/>
            <a:r>
              <a:rPr lang="ru-RU" sz="1600" b="0" i="0" dirty="0">
                <a:solidFill>
                  <a:srgbClr val="11121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Назначение регуляторной отчетности:</a:t>
            </a:r>
          </a:p>
          <a:p>
            <a: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ru-RU" sz="1600" dirty="0">
                <a:solidFill>
                  <a:srgbClr val="11121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Контроль и мониторинг банковской системы</a:t>
            </a:r>
          </a:p>
          <a:p>
            <a: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ru-RU" sz="1600" dirty="0">
                <a:solidFill>
                  <a:srgbClr val="11121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Анализ притока и оттока средств для поддержания </a:t>
            </a:r>
            <a:br>
              <a:rPr lang="en-US" sz="1600" dirty="0">
                <a:solidFill>
                  <a:srgbClr val="111214"/>
                </a:solidFill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ru-RU" sz="1600" dirty="0">
                <a:solidFill>
                  <a:srgbClr val="11121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ликвидности банка</a:t>
            </a:r>
          </a:p>
          <a:p>
            <a: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ru-RU" sz="1600" dirty="0">
                <a:solidFill>
                  <a:srgbClr val="111214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Отслеживание противоправных и мошеннических действий</a:t>
            </a:r>
          </a:p>
          <a:p>
            <a:pPr marL="342900" indent="-342900" algn="l"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ru-RU" sz="1600" b="0" i="0" dirty="0">
                <a:solidFill>
                  <a:srgbClr val="11121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Риск-менеджмент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ru-RU" sz="1600" dirty="0">
              <a:solidFill>
                <a:srgbClr val="111214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/>
            <a:r>
              <a:rPr lang="ru-RU" sz="1600" b="0" i="0" dirty="0">
                <a:solidFill>
                  <a:srgbClr val="11121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Примеры: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1121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Форма 101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1121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Форма 102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11121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Форма 123</a:t>
            </a:r>
          </a:p>
          <a:p>
            <a:pPr algn="l"/>
            <a:endParaRPr lang="ru-RU" sz="1600" dirty="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2D2FD21-3202-4460-9A64-62BE3184C9C6}"/>
              </a:ext>
            </a:extLst>
          </p:cNvPr>
          <p:cNvSpPr/>
          <p:nvPr/>
        </p:nvSpPr>
        <p:spPr>
          <a:xfrm>
            <a:off x="340311" y="61358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https://cbr.ru/banking_sector/otchetnost-kreditnykh-organizaciy/</a:t>
            </a:r>
            <a:endParaRPr lang="ru-RU" sz="1400" dirty="0">
              <a:solidFill>
                <a:schemeClr val="bg1">
                  <a:lumMod val="65000"/>
                </a:schemeClr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2CCE4-625B-4971-8DC7-D6CEA8655F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00"/>
                    </a14:imgEffect>
                  </a14:imgLayer>
                </a14:imgProps>
              </a:ext>
            </a:extLst>
          </a:blip>
          <a:srcRect t="2253" b="11211"/>
          <a:stretch/>
        </p:blipFill>
        <p:spPr>
          <a:xfrm>
            <a:off x="7836855" y="0"/>
            <a:ext cx="4424039" cy="6858000"/>
          </a:xfrm>
          <a:prstGeom prst="rect">
            <a:avLst/>
          </a:prstGeom>
        </p:spPr>
      </p:pic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A341AA75-E1E9-430C-9976-BC31A1FDFFF5}"/>
              </a:ext>
            </a:extLst>
          </p:cNvPr>
          <p:cNvSpPr/>
          <p:nvPr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909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Формы банковской регуляторной отчетности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D122C1-DD3C-3957-6E12-1D2AD8CB81D2}"/>
              </a:ext>
            </a:extLst>
          </p:cNvPr>
          <p:cNvSpPr txBox="1"/>
          <p:nvPr/>
        </p:nvSpPr>
        <p:spPr>
          <a:xfrm>
            <a:off x="527663" y="1144594"/>
            <a:ext cx="73907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2"/>
                </a:solidFill>
              </a:rPr>
              <a:t>101 форма </a:t>
            </a:r>
            <a:r>
              <a:rPr lang="ru-RU" sz="1600" dirty="0"/>
              <a:t>— это форма банковской отчётности, которая содержит информацию о движении денежных средств и остатках на счетах банка. Она включает данные о доходах и расходах, а также о финансовых результатах деятельности банка.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4D7D6F9-A5E4-4CA3-A436-2788FC9DE65A}"/>
              </a:ext>
            </a:extLst>
          </p:cNvPr>
          <p:cNvSpPr/>
          <p:nvPr/>
        </p:nvSpPr>
        <p:spPr>
          <a:xfrm>
            <a:off x="432618" y="1105185"/>
            <a:ext cx="7485832" cy="1158219"/>
          </a:xfrm>
          <a:prstGeom prst="roundRect">
            <a:avLst>
              <a:gd name="adj" fmla="val 10264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9DE3E3-DD4B-45E7-A83F-D2B48AB4ECB4}"/>
              </a:ext>
            </a:extLst>
          </p:cNvPr>
          <p:cNvSpPr txBox="1"/>
          <p:nvPr/>
        </p:nvSpPr>
        <p:spPr>
          <a:xfrm>
            <a:off x="521393" y="2495656"/>
            <a:ext cx="7390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2"/>
                </a:solidFill>
              </a:rPr>
              <a:t>102 форма </a:t>
            </a:r>
            <a:r>
              <a:rPr lang="ru-RU" sz="1600" dirty="0"/>
              <a:t>— это отчёт о прибылях и убытках, который составляется ежеквартально и содержит все доходы и расходы банка, сгруппированные по видам операций. </a:t>
            </a: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54B583DC-EB07-4CCB-885B-53FF2EAE6FA5}"/>
              </a:ext>
            </a:extLst>
          </p:cNvPr>
          <p:cNvSpPr/>
          <p:nvPr/>
        </p:nvSpPr>
        <p:spPr>
          <a:xfrm>
            <a:off x="432000" y="2420827"/>
            <a:ext cx="7485833" cy="993600"/>
          </a:xfrm>
          <a:prstGeom prst="roundRect">
            <a:avLst>
              <a:gd name="adj" fmla="val 10264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24180-4545-476B-8140-C59C0CD8E7AC}"/>
              </a:ext>
            </a:extLst>
          </p:cNvPr>
          <p:cNvSpPr txBox="1"/>
          <p:nvPr/>
        </p:nvSpPr>
        <p:spPr>
          <a:xfrm>
            <a:off x="515123" y="3670483"/>
            <a:ext cx="73970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2"/>
                </a:solidFill>
              </a:rPr>
              <a:t>123 форма </a:t>
            </a:r>
            <a:r>
              <a:rPr lang="ru-RU" sz="1600" dirty="0"/>
              <a:t>— это отчёт о движении денежных средств, который используется для отражения поступлений и выбытий денежных средств </a:t>
            </a:r>
            <a:br>
              <a:rPr lang="ru-RU" sz="1600" dirty="0"/>
            </a:br>
            <a:r>
              <a:rPr lang="ru-RU" sz="1600" dirty="0"/>
              <a:t>в кассе, на расчётных и валютных счетах учреждения.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B713761A-23EA-4D3F-9444-19C396CB1770}"/>
              </a:ext>
            </a:extLst>
          </p:cNvPr>
          <p:cNvSpPr/>
          <p:nvPr/>
        </p:nvSpPr>
        <p:spPr>
          <a:xfrm>
            <a:off x="432619" y="3589532"/>
            <a:ext cx="7485831" cy="992900"/>
          </a:xfrm>
          <a:prstGeom prst="roundRect">
            <a:avLst>
              <a:gd name="adj" fmla="val 10264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E65C6B-3886-44CC-8F74-AA59858E870E}"/>
              </a:ext>
            </a:extLst>
          </p:cNvPr>
          <p:cNvSpPr txBox="1"/>
          <p:nvPr/>
        </p:nvSpPr>
        <p:spPr>
          <a:xfrm>
            <a:off x="515123" y="4914140"/>
            <a:ext cx="109741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2"/>
                </a:solidFill>
              </a:rPr>
              <a:t>135 форма </a:t>
            </a:r>
            <a:r>
              <a:rPr lang="ru-RU" sz="1600" dirty="0"/>
              <a:t>— это анализ исполнения обязательных нормативов, который является одним из основных документов, устанавливающих требования ЦБ РФ к деятельности коммерческих банков с точки зрения обеспечения их надёжности. Эта форма включает информацию о доходах и расходах банка, а также </a:t>
            </a:r>
            <a:br>
              <a:rPr lang="ru-RU" sz="1600" dirty="0"/>
            </a:br>
            <a:r>
              <a:rPr lang="ru-RU" sz="1600" dirty="0"/>
              <a:t>о соблюдении обязательных нормативов, таких как нормативы достаточности собственных средств (капитала), ликвидности, максимального размера риска на одного заёмщика и другие.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AA4068C1-7109-44A6-A94C-E8D9C5E26861}"/>
              </a:ext>
            </a:extLst>
          </p:cNvPr>
          <p:cNvSpPr/>
          <p:nvPr/>
        </p:nvSpPr>
        <p:spPr>
          <a:xfrm>
            <a:off x="432619" y="4739855"/>
            <a:ext cx="11166964" cy="1672010"/>
          </a:xfrm>
          <a:prstGeom prst="roundRect">
            <a:avLst>
              <a:gd name="adj" fmla="val 4954"/>
            </a:avLst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D8A3C29E-A402-4150-B60C-4718E1368A47}"/>
              </a:ext>
            </a:extLst>
          </p:cNvPr>
          <p:cNvSpPr/>
          <p:nvPr/>
        </p:nvSpPr>
        <p:spPr>
          <a:xfrm>
            <a:off x="8111613" y="1105185"/>
            <a:ext cx="3487970" cy="3477247"/>
          </a:xfrm>
          <a:prstGeom prst="roundRect">
            <a:avLst>
              <a:gd name="adj" fmla="val 3915"/>
            </a:avLst>
          </a:prstGeom>
          <a:solidFill>
            <a:schemeClr val="bg2">
              <a:lumMod val="60000"/>
              <a:lumOff val="40000"/>
            </a:schemeClr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0A4E5B4-7C94-48C6-9A73-D4D388876DD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97180" y="2249776"/>
            <a:ext cx="903389" cy="90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78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Налоговый учет в банке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1352801"/>
            <a:ext cx="6549102" cy="438837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dirty="0"/>
              <a:t>Налоговый учёт в банке ведётся в соответствии со статьёй </a:t>
            </a:r>
            <a:br>
              <a:rPr lang="ru-RU" dirty="0"/>
            </a:br>
            <a:r>
              <a:rPr lang="ru-RU" dirty="0"/>
              <a:t>331 Налогового кодекса Российской Федерации. </a:t>
            </a:r>
          </a:p>
          <a:p>
            <a:pPr>
              <a:spcAft>
                <a:spcPts val="1200"/>
              </a:spcAft>
            </a:pPr>
            <a:endParaRPr lang="ru-RU" dirty="0"/>
          </a:p>
          <a:p>
            <a:pPr>
              <a:spcAft>
                <a:spcPts val="1200"/>
              </a:spcAft>
            </a:pPr>
            <a:r>
              <a:rPr lang="ru-RU" dirty="0"/>
              <a:t>Банки должны вести учёт доходов и расходов, полученных </a:t>
            </a:r>
            <a:br>
              <a:rPr lang="en-US" dirty="0"/>
            </a:br>
            <a:r>
              <a:rPr lang="ru-RU" dirty="0"/>
              <a:t>от банковской деятельности, на основе отражения операций </a:t>
            </a:r>
            <a:br>
              <a:rPr lang="en-US" dirty="0"/>
            </a:br>
            <a:r>
              <a:rPr lang="ru-RU" dirty="0"/>
              <a:t>и сделок в аналитическом учёте. </a:t>
            </a:r>
          </a:p>
          <a:p>
            <a:pPr>
              <a:spcAft>
                <a:spcPts val="1200"/>
              </a:spcAft>
            </a:pPr>
            <a:endParaRPr lang="ru-RU" dirty="0"/>
          </a:p>
          <a:p>
            <a:pPr>
              <a:spcAft>
                <a:spcPts val="1200"/>
              </a:spcAft>
            </a:pPr>
            <a:r>
              <a:rPr lang="ru-RU" dirty="0"/>
              <a:t>Аналитический учёт доходов и расходов должен соответствовать порядку признания доходов и расходов, установленному </a:t>
            </a:r>
            <a:br>
              <a:rPr lang="en-US" dirty="0"/>
            </a:br>
            <a:r>
              <a:rPr lang="ru-RU" dirty="0"/>
              <a:t>главой 25 НК РФ.</a:t>
            </a:r>
          </a:p>
        </p:txBody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0B865456-E4F9-AD00-8AE3-EC71FF300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306" y="1917216"/>
            <a:ext cx="5701360" cy="370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016BE3-586A-4101-8501-B9C2A2CBF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62"/>
                    </a14:imgEffect>
                    <a14:imgEffect>
                      <a14:saturation sat="8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89EC00C-E209-46E7-BD41-173E54C3965A}"/>
              </a:ext>
            </a:extLst>
          </p:cNvPr>
          <p:cNvSpPr/>
          <p:nvPr/>
        </p:nvSpPr>
        <p:spPr>
          <a:xfrm rot="21074072">
            <a:off x="9408315" y="3942321"/>
            <a:ext cx="1281120" cy="400110"/>
          </a:xfrm>
          <a:prstGeom prst="rect">
            <a:avLst/>
          </a:prstGeom>
          <a:noFill/>
          <a:ln w="0">
            <a:noFill/>
          </a:ln>
          <a:scene3d>
            <a:camera prst="perspectiveFront"/>
            <a:lightRig rig="threePt" dir="t"/>
          </a:scene3d>
        </p:spPr>
        <p:txBody>
          <a:bodyPr wrap="none">
            <a:spAutoFit/>
          </a:bodyPr>
          <a:lstStyle/>
          <a:p>
            <a:r>
              <a:rPr lang="ru-RU" sz="2000" b="1" spc="300" dirty="0">
                <a:gradFill flip="none" rotWithShape="1">
                  <a:gsLst>
                    <a:gs pos="0">
                      <a:srgbClr val="884931"/>
                    </a:gs>
                    <a:gs pos="39000">
                      <a:srgbClr val="46312E"/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  <a:latin typeface="ALS Hauss Black" panose="00000A00000000000000" pitchFamily="50" charset="0"/>
              </a:rPr>
              <a:t>НАЛОГ</a:t>
            </a:r>
          </a:p>
        </p:txBody>
      </p:sp>
      <p:sp>
        <p:nvSpPr>
          <p:cNvPr id="9" name="Полилиния: фигура 3">
            <a:extLst>
              <a:ext uri="{FF2B5EF4-FFF2-40B4-BE49-F238E27FC236}">
                <a16:creationId xmlns:a16="http://schemas.microsoft.com/office/drawing/2014/main" id="{E8BF0C42-BB11-4AEB-9B9E-ADEF20650092}"/>
              </a:ext>
            </a:extLst>
          </p:cNvPr>
          <p:cNvSpPr/>
          <p:nvPr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19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4283252-8432-4581-8DDA-04CE43E260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384989"/>
            <a:ext cx="10268630" cy="3693319"/>
          </a:xfrm>
        </p:spPr>
        <p:txBody>
          <a:bodyPr/>
          <a:lstStyle/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Направления банковского бизнеса. Основные банковские продукты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Учет в банке. Виды и назначение учета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План счетов банка. Основные понятия учета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Обязательные формы отчетности: баланс банка, отчет о прибылях и убытках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Стандарты отчетности по МСФО и РСБУ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Учет банковских продуктов на счетах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Процедура резервирования и корректировок в банке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Межфилиальные расчеты </a:t>
            </a:r>
          </a:p>
          <a:p>
            <a:pPr marL="288000" indent="-28800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+mj-lt"/>
              <a:buAutoNum type="arabicPeriod"/>
            </a:pPr>
            <a:r>
              <a:rPr lang="ru-RU" sz="2000" dirty="0"/>
              <a:t>Переоценка в банке</a:t>
            </a:r>
          </a:p>
        </p:txBody>
      </p:sp>
    </p:spTree>
    <p:extLst>
      <p:ext uri="{BB962C8B-B14F-4D97-AF65-F5344CB8AC3E}">
        <p14:creationId xmlns:p14="http://schemas.microsoft.com/office/powerpoint/2010/main" val="4140009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Формы налоговой отчетности в банке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1137159"/>
            <a:ext cx="8925264" cy="4388372"/>
          </a:xfrm>
        </p:spPr>
        <p:txBody>
          <a:bodyPr/>
          <a:lstStyle/>
          <a:p>
            <a:pPr algn="l">
              <a:spcAft>
                <a:spcPts val="1200"/>
              </a:spcAft>
            </a:pPr>
            <a:r>
              <a:rPr lang="ru-RU" dirty="0">
                <a:highlight>
                  <a:srgbClr val="FFFFFF"/>
                </a:highlight>
                <a:latin typeface="Arial" panose="020B0604020202020204" pitchFamily="34" charset="0"/>
              </a:rPr>
              <a:t>Н</a:t>
            </a:r>
            <a:r>
              <a:rPr lang="ru-RU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алоговая отчётность банка включает в себя: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декларацию по налогу на прибыль</a:t>
            </a:r>
            <a:r>
              <a:rPr lang="ru-RU" b="0" i="0" dirty="0">
                <a:solidFill>
                  <a:srgbClr val="44444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которую нужно составлять и сдавать </a:t>
            </a:r>
            <a:br>
              <a:rPr lang="en-US" b="0" i="0" dirty="0">
                <a:solidFill>
                  <a:srgbClr val="44444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44444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по итогам I квартала, полугодия, девяти месяцев и года нарастающим итогом;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декларацию по НДС</a:t>
            </a:r>
            <a:r>
              <a:rPr lang="ru-RU" b="0" i="0" dirty="0">
                <a:solidFill>
                  <a:srgbClr val="44444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которую сдают ежеквартально;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декларацию по налогу на имущество</a:t>
            </a:r>
            <a:r>
              <a:rPr lang="ru-RU" b="0" i="0" dirty="0">
                <a:solidFill>
                  <a:srgbClr val="44444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Он является региональным. </a:t>
            </a:r>
            <a:br>
              <a:rPr lang="en-US" b="0" i="0" dirty="0">
                <a:solidFill>
                  <a:srgbClr val="44444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44444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Сроки и размеры устанавливаются местными властями.</a:t>
            </a:r>
          </a:p>
          <a:p>
            <a:pPr algn="l">
              <a:spcAft>
                <a:spcPts val="1200"/>
              </a:spcAft>
            </a:pPr>
            <a:endParaRPr lang="ru-RU" dirty="0">
              <a:solidFill>
                <a:srgbClr val="444444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algn="l">
              <a:spcAft>
                <a:spcPts val="1200"/>
              </a:spcAft>
            </a:pPr>
            <a:r>
              <a:rPr lang="ru-RU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Бухгалтерская отчётность кредитных организаций направляется в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ru-RU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Центробанк. </a:t>
            </a:r>
            <a:b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ru-RU" dirty="0">
                <a:highlight>
                  <a:srgbClr val="FFFFFF"/>
                </a:highlight>
                <a:latin typeface="Arial" panose="020B0604020202020204" pitchFamily="34" charset="0"/>
              </a:rPr>
              <a:t>Сроки</a:t>
            </a:r>
            <a:r>
              <a:rPr lang="ru-RU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сдачи закреплены в Указании ЦБ РФ от 8 октября 2018 года № 4927-У </a:t>
            </a:r>
            <a:b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ru-RU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и различаются в зависимости от формы отчёта.</a:t>
            </a:r>
          </a:p>
        </p:txBody>
      </p:sp>
    </p:spTree>
    <p:extLst>
      <p:ext uri="{BB962C8B-B14F-4D97-AF65-F5344CB8AC3E}">
        <p14:creationId xmlns:p14="http://schemas.microsoft.com/office/powerpoint/2010/main" val="3429954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1997033"/>
            <a:ext cx="9415914" cy="7386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План счетов банка. 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C396365-09BE-4B17-BC81-AC7A09A93E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3411" y="2930402"/>
            <a:ext cx="9415914" cy="498598"/>
          </a:xfrm>
        </p:spPr>
        <p:txBody>
          <a:bodyPr/>
          <a:lstStyle/>
          <a:p>
            <a:r>
              <a:rPr lang="ru-RU" sz="3600" dirty="0"/>
              <a:t>Основные понятия учета</a:t>
            </a:r>
          </a:p>
        </p:txBody>
      </p:sp>
    </p:spTree>
    <p:extLst>
      <p:ext uri="{BB962C8B-B14F-4D97-AF65-F5344CB8AC3E}">
        <p14:creationId xmlns:p14="http://schemas.microsoft.com/office/powerpoint/2010/main" val="11184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7343" y="333605"/>
            <a:ext cx="9616256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</a:t>
            </a:r>
            <a:r>
              <a:rPr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понятия</a:t>
            </a:r>
            <a:r>
              <a:rPr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бухгалтерского</a:t>
            </a:r>
            <a:r>
              <a:rPr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pc="-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учета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BAC79E7-2F2D-4254-980F-F0E06E25DD0C}"/>
              </a:ext>
            </a:extLst>
          </p:cNvPr>
          <p:cNvSpPr/>
          <p:nvPr/>
        </p:nvSpPr>
        <p:spPr>
          <a:xfrm>
            <a:off x="432619" y="1724629"/>
            <a:ext cx="3687968" cy="3575284"/>
          </a:xfrm>
          <a:prstGeom prst="roundRect">
            <a:avLst>
              <a:gd name="adj" fmla="val 6065"/>
            </a:avLst>
          </a:prstGeom>
          <a:solidFill>
            <a:schemeClr val="bg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t"/>
          <a:lstStyle/>
          <a:p>
            <a:pPr lvl="0" algn="ctr"/>
            <a:endParaRPr lang="ru-RU" sz="3200" b="1" dirty="0">
              <a:solidFill>
                <a:schemeClr val="bg1"/>
              </a:solidFill>
            </a:endParaRPr>
          </a:p>
          <a:p>
            <a:pPr lvl="0"/>
            <a:r>
              <a:rPr lang="ru-RU" sz="4400" b="1" dirty="0">
                <a:solidFill>
                  <a:schemeClr val="bg1"/>
                </a:solidFill>
              </a:rPr>
              <a:t>Счет</a:t>
            </a:r>
          </a:p>
          <a:p>
            <a:pPr lvl="0" algn="ctr"/>
            <a:endParaRPr lang="ru-RU" sz="2000" b="1" dirty="0">
              <a:solidFill>
                <a:schemeClr val="bg1"/>
              </a:solidFill>
            </a:endParaRPr>
          </a:p>
          <a:p>
            <a:pPr lvl="0"/>
            <a:r>
              <a:rPr lang="ru-RU" sz="1600" dirty="0">
                <a:solidFill>
                  <a:schemeClr val="bg1"/>
                </a:solidFill>
              </a:rPr>
              <a:t>Учетная позиция бухгалтерского учета. На счетах отражаются объекты учета (в денежном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или количественном измерении).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182FC8D3-13B5-48CF-B034-B8A31CFD4456}"/>
              </a:ext>
            </a:extLst>
          </p:cNvPr>
          <p:cNvSpPr/>
          <p:nvPr/>
        </p:nvSpPr>
        <p:spPr>
          <a:xfrm>
            <a:off x="4296000" y="1724629"/>
            <a:ext cx="3687968" cy="3575284"/>
          </a:xfrm>
          <a:prstGeom prst="roundRect">
            <a:avLst>
              <a:gd name="adj" fmla="val 5655"/>
            </a:avLst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3200" b="1" dirty="0">
              <a:solidFill>
                <a:schemeClr val="bg1"/>
              </a:solidFill>
            </a:endParaRPr>
          </a:p>
          <a:p>
            <a:r>
              <a:rPr lang="ru-RU" sz="4000" b="1" dirty="0">
                <a:solidFill>
                  <a:schemeClr val="bg1"/>
                </a:solidFill>
              </a:rPr>
              <a:t>Сальдо</a:t>
            </a:r>
          </a:p>
          <a:p>
            <a:pPr algn="ctr"/>
            <a:endParaRPr lang="ru-RU" sz="2400" b="1" dirty="0">
              <a:solidFill>
                <a:schemeClr val="bg1"/>
              </a:solidFill>
            </a:endParaRPr>
          </a:p>
          <a:p>
            <a:r>
              <a:rPr lang="ru-RU" sz="1600" dirty="0">
                <a:solidFill>
                  <a:schemeClr val="bg1"/>
                </a:solidFill>
              </a:rPr>
              <a:t>Разность между денежными поступлениями и расходами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за определенный период</a:t>
            </a:r>
          </a:p>
          <a:p>
            <a:r>
              <a:rPr lang="ru-RU" sz="1600" dirty="0">
                <a:solidFill>
                  <a:schemeClr val="bg1"/>
                </a:solidFill>
              </a:rPr>
              <a:t>времени.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0CF6EEC3-F5F2-4A48-929F-71F15476944C}"/>
              </a:ext>
            </a:extLst>
          </p:cNvPr>
          <p:cNvSpPr/>
          <p:nvPr/>
        </p:nvSpPr>
        <p:spPr>
          <a:xfrm>
            <a:off x="8159380" y="1724629"/>
            <a:ext cx="3600000" cy="3575286"/>
          </a:xfrm>
          <a:prstGeom prst="roundRect">
            <a:avLst>
              <a:gd name="adj" fmla="val 6539"/>
            </a:avLst>
          </a:prstGeom>
          <a:solidFill>
            <a:schemeClr val="bg1"/>
          </a:solidFill>
          <a:ln w="57150">
            <a:solidFill>
              <a:srgbClr val="A4B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sz="3200" b="1" dirty="0">
                <a:solidFill>
                  <a:schemeClr val="tx1"/>
                </a:solidFill>
              </a:rPr>
              <a:t>Входящий остаток</a:t>
            </a: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  <a:p>
            <a:r>
              <a:rPr lang="ru-RU" sz="1600" dirty="0">
                <a:solidFill>
                  <a:schemeClr val="tx1"/>
                </a:solidFill>
              </a:rPr>
              <a:t>Состояние счета или его остаток на начало периода называется </a:t>
            </a:r>
            <a:r>
              <a:rPr lang="ru-RU" sz="1600" b="1" dirty="0">
                <a:solidFill>
                  <a:schemeClr val="tx1"/>
                </a:solidFill>
              </a:rPr>
              <a:t>«входящий остаток», «входящее сальдо» </a:t>
            </a:r>
            <a:br>
              <a:rPr lang="ru-RU" sz="1600" b="1" dirty="0">
                <a:solidFill>
                  <a:schemeClr val="tx1"/>
                </a:solidFill>
              </a:rPr>
            </a:br>
            <a:r>
              <a:rPr lang="ru-RU" sz="1600" dirty="0">
                <a:solidFill>
                  <a:schemeClr val="tx1"/>
                </a:solidFill>
              </a:rPr>
              <a:t>или </a:t>
            </a:r>
            <a:r>
              <a:rPr lang="ru-RU" sz="1600" b="1" dirty="0">
                <a:solidFill>
                  <a:schemeClr val="tx1"/>
                </a:solidFill>
              </a:rPr>
              <a:t>«сальдо на начало периода».</a:t>
            </a: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1905" y="327275"/>
            <a:ext cx="599143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Понятие</a:t>
            </a:r>
            <a:r>
              <a:rPr sz="3200" spc="-4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Дебета</a:t>
            </a:r>
            <a:r>
              <a:rPr sz="3200"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3200" spc="-4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200" spc="-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Кредита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928" y="1016007"/>
            <a:ext cx="11116942" cy="2040046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6933" marR="6773">
              <a:lnSpc>
                <a:spcPct val="130000"/>
              </a:lnSpc>
              <a:spcAft>
                <a:spcPts val="600"/>
              </a:spcAft>
              <a:buSzPts val="4800"/>
              <a:tabLst>
                <a:tab pos="469888" algn="l"/>
              </a:tabLst>
            </a:pPr>
            <a:r>
              <a:rPr lang="ru-RU" sz="1600" dirty="0">
                <a:solidFill>
                  <a:schemeClr val="bg2"/>
                </a:solidFill>
              </a:rPr>
              <a:t>Дебет</a:t>
            </a:r>
            <a:r>
              <a:rPr lang="ru-RU" sz="1600" dirty="0"/>
              <a:t> — левая сторона бухгалтерского счета. Для активных счетов дебет (дебетовая  операция) означает увеличение учитываемых сумм, а в пассивных счетов их уменьшение.  Сумма всех дебетовых операций, отраженных по дебету счета, называется </a:t>
            </a:r>
            <a:r>
              <a:rPr lang="ru-RU" sz="1600" b="1" dirty="0"/>
              <a:t>дебетовым оборотом</a:t>
            </a:r>
          </a:p>
          <a:p>
            <a:pPr marL="16933" marR="6773">
              <a:lnSpc>
                <a:spcPct val="130000"/>
              </a:lnSpc>
              <a:spcAft>
                <a:spcPts val="600"/>
              </a:spcAft>
              <a:buSzPts val="4800"/>
              <a:tabLst>
                <a:tab pos="469888" algn="l"/>
              </a:tabLst>
            </a:pPr>
            <a:r>
              <a:rPr lang="ru-RU" sz="1600" dirty="0">
                <a:solidFill>
                  <a:schemeClr val="bg2"/>
                </a:solidFill>
              </a:rPr>
              <a:t>Кредит</a:t>
            </a:r>
            <a:r>
              <a:rPr lang="ru-RU" sz="1600" dirty="0"/>
              <a:t> — правая сторона бухгалтерского счета. По активным счета кредитовая операция уменьшает остаток, </a:t>
            </a:r>
            <a:br>
              <a:rPr lang="ru-RU" sz="1600" dirty="0"/>
            </a:br>
            <a:r>
              <a:rPr lang="ru-RU" sz="1600" dirty="0"/>
              <a:t>а по пассивным , наоборот  увеличивает его. Сумма всех кредитовых операций, отраженных по кредиту счета, называется </a:t>
            </a:r>
            <a:r>
              <a:rPr lang="ru-RU" sz="1600" b="1" dirty="0"/>
              <a:t>кредитовым оборотом</a:t>
            </a: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980" y="3757293"/>
            <a:ext cx="4416489" cy="262953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6974" y="3775919"/>
            <a:ext cx="4224468" cy="259228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25930" y="3234647"/>
            <a:ext cx="4555366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  <a:tabLst>
                <a:tab pos="4048659" algn="l"/>
              </a:tabLst>
            </a:pPr>
            <a:r>
              <a:rPr sz="1867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АКТИВНЫЙ СЧ</a:t>
            </a:r>
            <a:r>
              <a:rPr lang="ru-RU" sz="1867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Ё</a:t>
            </a:r>
            <a:r>
              <a:rPr sz="1867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</a:t>
            </a:r>
            <a:endParaRPr sz="1867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75506" y="3892788"/>
            <a:ext cx="960120" cy="32836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0640" rIns="0" bIns="0" rtlCol="0">
            <a:spAutoFit/>
          </a:bodyPr>
          <a:lstStyle/>
          <a:p>
            <a:pPr marL="114297">
              <a:spcBef>
                <a:spcPts val="320"/>
              </a:spcBef>
            </a:pPr>
            <a:r>
              <a:rPr sz="1867" spc="-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</a:t>
            </a:r>
            <a:r>
              <a:rPr sz="1867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endParaRPr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75507" y="4628837"/>
            <a:ext cx="998220" cy="32836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0640" rIns="0" bIns="0" rtlCol="0">
            <a:spAutoFit/>
          </a:bodyPr>
          <a:lstStyle/>
          <a:p>
            <a:pPr marL="114297">
              <a:spcBef>
                <a:spcPts val="320"/>
              </a:spcBef>
            </a:pPr>
            <a:r>
              <a:rPr sz="1867" spc="-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+200</a:t>
            </a:r>
            <a:r>
              <a:rPr sz="1867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endParaRPr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47986" y="4542908"/>
            <a:ext cx="998220" cy="32836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0640" rIns="0" bIns="0" rtlCol="0">
            <a:spAutoFit/>
          </a:bodyPr>
          <a:lstStyle/>
          <a:p>
            <a:pPr marL="113450">
              <a:spcBef>
                <a:spcPts val="320"/>
              </a:spcBef>
            </a:pPr>
            <a:r>
              <a:rPr sz="1867" spc="-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-300</a:t>
            </a:r>
            <a:r>
              <a:rPr sz="1867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endParaRPr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12852" y="5364641"/>
            <a:ext cx="960120" cy="32836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0640" rIns="0" bIns="0" rtlCol="0">
            <a:spAutoFit/>
          </a:bodyPr>
          <a:lstStyle/>
          <a:p>
            <a:pPr marL="114297">
              <a:spcBef>
                <a:spcPts val="320"/>
              </a:spcBef>
            </a:pPr>
            <a:r>
              <a:rPr sz="1867" spc="-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</a:t>
            </a:r>
            <a:r>
              <a:rPr sz="1867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endParaRPr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11322" y="3969737"/>
            <a:ext cx="960120" cy="329213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1485" rIns="0" bIns="0" rtlCol="0">
            <a:spAutoFit/>
          </a:bodyPr>
          <a:lstStyle/>
          <a:p>
            <a:pPr marL="114297">
              <a:spcBef>
                <a:spcPts val="325"/>
              </a:spcBef>
            </a:pPr>
            <a:r>
              <a:rPr sz="1867" spc="-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</a:t>
            </a:r>
            <a:r>
              <a:rPr sz="1867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endParaRPr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96493" y="4542908"/>
            <a:ext cx="998220" cy="328360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0640" rIns="0" bIns="0" rtlCol="0">
            <a:spAutoFit/>
          </a:bodyPr>
          <a:lstStyle/>
          <a:p>
            <a:pPr marL="114297">
              <a:spcBef>
                <a:spcPts val="320"/>
              </a:spcBef>
            </a:pPr>
            <a:r>
              <a:rPr sz="1867" spc="-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-200</a:t>
            </a:r>
            <a:r>
              <a:rPr sz="1867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endParaRPr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805796" y="4628837"/>
            <a:ext cx="960120" cy="329213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1485" rIns="0" bIns="0" rtlCol="0">
            <a:spAutoFit/>
          </a:bodyPr>
          <a:lstStyle/>
          <a:p>
            <a:pPr marL="114297">
              <a:spcBef>
                <a:spcPts val="325"/>
              </a:spcBef>
            </a:pPr>
            <a:r>
              <a:rPr sz="1867" spc="-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+300</a:t>
            </a:r>
            <a:r>
              <a:rPr sz="1867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endParaRPr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91144" y="5528821"/>
            <a:ext cx="767720" cy="329213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41485" rIns="0" bIns="0" rtlCol="0">
            <a:spAutoFit/>
          </a:bodyPr>
          <a:lstStyle/>
          <a:p>
            <a:pPr marL="114297">
              <a:spcBef>
                <a:spcPts val="325"/>
              </a:spcBef>
            </a:pPr>
            <a:r>
              <a:rPr sz="1867" spc="-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600</a:t>
            </a:r>
            <a:r>
              <a:rPr sz="1867" spc="-6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6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endParaRPr sz="18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7772691-F72F-4110-938D-1E36259F94A1}"/>
              </a:ext>
            </a:extLst>
          </p:cNvPr>
          <p:cNvSpPr/>
          <p:nvPr/>
        </p:nvSpPr>
        <p:spPr>
          <a:xfrm>
            <a:off x="7606941" y="3202191"/>
            <a:ext cx="2396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ПАССИВНЫЙ</a:t>
            </a:r>
            <a:r>
              <a:rPr lang="ru-RU" b="1" spc="-9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СЧЁТ</a:t>
            </a:r>
            <a:endParaRPr lang="ru-RU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6">
            <a:extLst>
              <a:ext uri="{FF2B5EF4-FFF2-40B4-BE49-F238E27FC236}">
                <a16:creationId xmlns:a16="http://schemas.microsoft.com/office/drawing/2014/main" id="{1F61BCC2-BEDF-4DD4-9464-CBE3860F81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7996" y="1405296"/>
            <a:ext cx="6374004" cy="404740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9152" y="317193"/>
            <a:ext cx="3104461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Баланс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99153" y="1002780"/>
            <a:ext cx="5589665" cy="47004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spcAft>
                <a:spcPts val="1200"/>
              </a:spcAft>
            </a:pPr>
            <a:r>
              <a:rPr sz="1600" b="1" spc="-7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Баланс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i="1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sz="1600" i="1" spc="-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сгруппированная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счетам</a:t>
            </a:r>
            <a:r>
              <a:rPr sz="1600" spc="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 err="1">
                <a:latin typeface="Arial" panose="020B0604020202020204" pitchFamily="34" charset="0"/>
                <a:cs typeface="Arial" panose="020B0604020202020204" pitchFamily="34" charset="0"/>
              </a:rPr>
              <a:t>таблица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ru-RU" sz="1600" spc="-7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о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средствах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банка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(актив)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 err="1">
                <a:latin typeface="Arial" panose="020B0604020202020204" pitchFamily="34" charset="0"/>
                <a:cs typeface="Arial" panose="020B0604020202020204" pitchFamily="34" charset="0"/>
              </a:rPr>
              <a:t>его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 err="1">
                <a:latin typeface="Arial" panose="020B0604020202020204" pitchFamily="34" charset="0"/>
                <a:cs typeface="Arial" panose="020B0604020202020204" pitchFamily="34" charset="0"/>
              </a:rPr>
              <a:t>ресурсах</a:t>
            </a:r>
            <a:r>
              <a:rPr lang="ru-RU" sz="1600" spc="-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(пассив). </a:t>
            </a:r>
            <a:br>
              <a:rPr lang="ru-RU" sz="1600" spc="-7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600" spc="-7" dirty="0" err="1">
                <a:latin typeface="Arial" panose="020B0604020202020204" pitchFamily="34" charset="0"/>
                <a:cs typeface="Arial" panose="020B0604020202020204" pitchFamily="34" charset="0"/>
              </a:rPr>
              <a:t>Баланс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(от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французского</a:t>
            </a:r>
            <a:r>
              <a:rPr sz="16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i="1" spc="-7" dirty="0">
                <a:latin typeface="Arial" panose="020B0604020202020204" pitchFamily="34" charset="0"/>
                <a:cs typeface="Arial" panose="020B0604020202020204" pitchFamily="34" charset="0"/>
              </a:rPr>
              <a:t>balance</a:t>
            </a:r>
            <a:r>
              <a:rPr sz="1600" i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i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1600" i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i="1" spc="-7" dirty="0">
                <a:latin typeface="Arial" panose="020B0604020202020204" pitchFamily="34" charset="0"/>
                <a:cs typeface="Arial" panose="020B0604020202020204" pitchFamily="34" charset="0"/>
              </a:rPr>
              <a:t>весы)</a:t>
            </a:r>
            <a:r>
              <a:rPr sz="16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i="1" spc="-7" dirty="0">
                <a:latin typeface="Arial" panose="020B0604020202020204" pitchFamily="34" charset="0"/>
                <a:cs typeface="Arial" panose="020B0604020202020204" pitchFamily="34" charset="0"/>
              </a:rPr>
              <a:t>означает</a:t>
            </a:r>
            <a:r>
              <a:rPr sz="1600" i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i="1" spc="-7" dirty="0">
                <a:latin typeface="Arial" panose="020B0604020202020204" pitchFamily="34" charset="0"/>
                <a:cs typeface="Arial" panose="020B0604020202020204" pitchFamily="34" charset="0"/>
              </a:rPr>
              <a:t>равенство</a:t>
            </a:r>
            <a:r>
              <a:rPr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актива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пассива.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33">
              <a:spcBef>
                <a:spcPts val="300"/>
              </a:spcBef>
              <a:spcAft>
                <a:spcPts val="1200"/>
              </a:spcAft>
            </a:pP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Таблица</a:t>
            </a:r>
            <a:r>
              <a:rPr sz="16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баланса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состоит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из</a:t>
            </a:r>
            <a:r>
              <a:rPr sz="16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двух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частей: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4121" marR="93131" indent="-427556">
              <a:spcBef>
                <a:spcPts val="373"/>
              </a:spcBef>
              <a:spcAft>
                <a:spcPts val="1200"/>
              </a:spcAft>
              <a:buFont typeface="Microsoft Sans Serif"/>
              <a:buChar char="•"/>
              <a:tabLst>
                <a:tab pos="473275" algn="l"/>
                <a:tab pos="474121" algn="l"/>
              </a:tabLst>
            </a:pPr>
            <a:r>
              <a:rPr sz="1600" b="1" spc="-7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Актив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/>
              <a:t>—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характеризует состояние (остаток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сумма)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размещение (вложение) средств </a:t>
            </a:r>
            <a:r>
              <a:rPr sz="1600" spc="-3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банка.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74121" marR="517300" indent="-427556">
              <a:spcBef>
                <a:spcPts val="339"/>
              </a:spcBef>
              <a:spcAft>
                <a:spcPts val="1200"/>
              </a:spcAft>
              <a:buFont typeface="Microsoft Sans Serif"/>
              <a:buChar char="•"/>
              <a:tabLst>
                <a:tab pos="473275" algn="l"/>
                <a:tab pos="474121" algn="l"/>
              </a:tabLst>
            </a:pPr>
            <a:r>
              <a:rPr sz="16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Пассив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состояние (остаток на счетах) ресурсов (источников) тех же средств на </a:t>
            </a:r>
            <a:r>
              <a:rPr sz="1600" spc="-3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определенную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дату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(ежедневно, на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первое число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месяца,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квартала, года).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33" marR="6773">
              <a:spcAft>
                <a:spcPts val="1200"/>
              </a:spcAft>
            </a:pPr>
            <a:r>
              <a:rPr sz="1600" spc="-7" dirty="0" err="1">
                <a:latin typeface="Arial" panose="020B0604020202020204" pitchFamily="34" charset="0"/>
                <a:cs typeface="Arial" panose="020B0604020202020204" pitchFamily="34" charset="0"/>
              </a:rPr>
              <a:t>Следовательно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, денежной сумме источников должно соответствовать денежное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вложение </a:t>
            </a:r>
            <a:r>
              <a:rPr sz="1600" spc="-3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средств, </a:t>
            </a:r>
            <a:br>
              <a:rPr lang="ru-RU" sz="1600" spc="-7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600" spc="-7" dirty="0" err="1">
                <a:latin typeface="Arial" panose="020B0604020202020204" pitchFamily="34" charset="0"/>
                <a:cs typeface="Arial" panose="020B0604020202020204" pitchFamily="34" charset="0"/>
              </a:rPr>
              <a:t>т.е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. при заполнении (сведении) баланса необходимо обязательно добиваться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равенства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 err="1">
                <a:latin typeface="Arial" panose="020B0604020202020204" pitchFamily="34" charset="0"/>
                <a:cs typeface="Arial" panose="020B0604020202020204" pitchFamily="34" charset="0"/>
              </a:rPr>
              <a:t>актива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ru-RU" sz="1600" spc="-7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 err="1">
                <a:latin typeface="Arial" panose="020B0604020202020204" pitchFamily="34" charset="0"/>
                <a:cs typeface="Arial" panose="020B0604020202020204" pitchFamily="34" charset="0"/>
              </a:rPr>
              <a:t>пассива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/>
              <a:t>—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7" dirty="0" err="1">
                <a:latin typeface="Arial" panose="020B0604020202020204" pitchFamily="34" charset="0"/>
                <a:cs typeface="Arial" panose="020B0604020202020204" pitchFamily="34" charset="0"/>
              </a:rPr>
              <a:t>это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 будет </a:t>
            </a:r>
            <a:r>
              <a:rPr sz="1600" spc="-7" dirty="0" err="1">
                <a:latin typeface="Arial" panose="020B0604020202020204" pitchFamily="34" charset="0"/>
                <a:cs typeface="Arial" panose="020B0604020202020204" pitchFamily="34" charset="0"/>
              </a:rPr>
              <a:t>балансом</a:t>
            </a:r>
            <a:r>
              <a:rPr sz="16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/>
              <a:t>—</a:t>
            </a:r>
            <a:r>
              <a:rPr sz="1600" spc="-7" dirty="0">
                <a:latin typeface="Arial" panose="020B0604020202020204" pitchFamily="34" charset="0"/>
                <a:cs typeface="Arial" panose="020B0604020202020204" pitchFamily="34" charset="0"/>
              </a:rPr>
              <a:t> равновесием.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4C94238-DF96-48AE-8E87-AD20D0645DE3}"/>
              </a:ext>
            </a:extLst>
          </p:cNvPr>
          <p:cNvSpPr/>
          <p:nvPr/>
        </p:nvSpPr>
        <p:spPr>
          <a:xfrm>
            <a:off x="-410" y="3304110"/>
            <a:ext cx="12192000" cy="3553890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Счета в учете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039290"/>
            <a:ext cx="11327581" cy="2264820"/>
          </a:xfrm>
        </p:spPr>
        <p:txBody>
          <a:bodyPr/>
          <a:lstStyle/>
          <a:p>
            <a:r>
              <a:rPr lang="ru-RU" sz="1400" b="1" spc="-5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Аналитический или лицевой счет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ru-RU" sz="1400" b="1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средство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аналитического,</a:t>
            </a:r>
            <a:r>
              <a:rPr lang="ru-RU" sz="1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5" dirty="0">
                <a:latin typeface="Arial" panose="020B0604020202020204" pitchFamily="34" charset="0"/>
                <a:cs typeface="Arial" panose="020B0604020202020204" pitchFamily="34" charset="0"/>
              </a:rPr>
              <a:t>детального учета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операции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1400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коммерческом банке. Лицевые счета открываются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5" dirty="0">
                <a:latin typeface="Arial" panose="020B0604020202020204" pitchFamily="34" charset="0"/>
                <a:cs typeface="Arial" panose="020B0604020202020204" pitchFamily="34" charset="0"/>
              </a:rPr>
              <a:t>по видам учитываемых денежных средств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ru-RU" sz="1400" b="1" spc="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ценностей</a:t>
            </a:r>
            <a:r>
              <a:rPr lang="ru-RU" sz="1400" b="1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с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 подразделением</a:t>
            </a:r>
            <a:r>
              <a:rPr lang="ru-RU" sz="1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их</a:t>
            </a:r>
            <a:r>
              <a:rPr lang="ru-RU" sz="1400" spc="2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5" dirty="0"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lang="ru-RU" sz="1400" b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5" dirty="0">
                <a:latin typeface="Arial" panose="020B0604020202020204" pitchFamily="34" charset="0"/>
                <a:cs typeface="Arial" panose="020B0604020202020204" pitchFamily="34" charset="0"/>
              </a:rPr>
              <a:t>назначению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RU" sz="1400" b="1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5" dirty="0">
                <a:latin typeface="Arial" panose="020B0604020202020204" pitchFamily="34" charset="0"/>
                <a:cs typeface="Arial" panose="020B0604020202020204" pitchFamily="34" charset="0"/>
              </a:rPr>
              <a:t>владельцам</a:t>
            </a:r>
            <a:r>
              <a:rPr lang="ru-RU" sz="1400" b="1" spc="2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1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Лицевому счету</a:t>
            </a:r>
            <a:r>
              <a:rPr lang="ru-RU" sz="1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при</a:t>
            </a:r>
            <a:r>
              <a:rPr lang="ru-RU" sz="1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его</a:t>
            </a:r>
            <a:r>
              <a:rPr lang="ru-RU" sz="1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открытии </a:t>
            </a:r>
            <a:r>
              <a:rPr lang="ru-RU" sz="1400" spc="-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присваивается</a:t>
            </a:r>
            <a:r>
              <a:rPr lang="ru-RU" sz="1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номер, который обозначается двадцатизначным</a:t>
            </a:r>
            <a:r>
              <a:rPr lang="ru-RU" sz="1400" spc="-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5" dirty="0">
                <a:latin typeface="Arial" panose="020B0604020202020204" pitchFamily="34" charset="0"/>
                <a:cs typeface="Arial" panose="020B0604020202020204" pitchFamily="34" charset="0"/>
              </a:rPr>
              <a:t>кодом.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ru-RU" b="1" dirty="0"/>
            </a:br>
            <a:r>
              <a:rPr lang="ru-RU" b="1" dirty="0">
                <a:solidFill>
                  <a:schemeClr val="bg2"/>
                </a:solidFill>
              </a:rPr>
              <a:t>Счета первого порядка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/>
              <a:t>— укрупненные синтетические счета, состоящие из трёх знаков, где первый знак — номер раздела, а следующие два знака  —  порядковый номер счёта. </a:t>
            </a:r>
          </a:p>
          <a:p>
            <a:r>
              <a:rPr lang="ru-RU" b="1" dirty="0">
                <a:solidFill>
                  <a:schemeClr val="bg2"/>
                </a:solidFill>
              </a:rPr>
              <a:t>Счета второго порядка</a:t>
            </a:r>
            <a:r>
              <a:rPr lang="ru-RU" dirty="0">
                <a:solidFill>
                  <a:schemeClr val="bg2"/>
                </a:solidFill>
              </a:rPr>
              <a:t> </a:t>
            </a:r>
            <a:r>
              <a:rPr lang="ru-RU" dirty="0"/>
              <a:t>—</a:t>
            </a:r>
            <a:r>
              <a:rPr lang="ru-RU" b="1" dirty="0"/>
              <a:t> </a:t>
            </a:r>
            <a:r>
              <a:rPr lang="ru-RU" dirty="0"/>
              <a:t>детализированные синтетические счета, состоят из пяти знаков, где первый знак — номер раздела, второй и третий — номер счёта первого порядка, четвёртый и пятый – номер счёта второго порядка.</a:t>
            </a:r>
          </a:p>
          <a:p>
            <a:endParaRPr lang="ru-RU" dirty="0"/>
          </a:p>
        </p:txBody>
      </p:sp>
      <p:pic>
        <p:nvPicPr>
          <p:cNvPr id="11266" name="Picture 2" descr="Picture background">
            <a:extLst>
              <a:ext uri="{FF2B5EF4-FFF2-40B4-BE49-F238E27FC236}">
                <a16:creationId xmlns:a16="http://schemas.microsoft.com/office/drawing/2014/main" id="{B48CC7D2-2AFB-1692-E98A-4613A0A69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492" y="3304110"/>
            <a:ext cx="7620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8063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5118" y="323557"/>
            <a:ext cx="660691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Бухгалтерская проводка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05165" y="1184535"/>
            <a:ext cx="10889181" cy="22236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Aft>
                <a:spcPts val="1200"/>
              </a:spcAft>
              <a:buSzPct val="391666"/>
              <a:tabLst>
                <a:tab pos="424169" algn="l"/>
              </a:tabLst>
            </a:pPr>
            <a:r>
              <a:rPr sz="1600" b="1" dirty="0">
                <a:solidFill>
                  <a:schemeClr val="bg2"/>
                </a:solidFill>
              </a:rPr>
              <a:t>Бухгалтерская </a:t>
            </a:r>
            <a:r>
              <a:rPr sz="1600" b="1" dirty="0" err="1">
                <a:solidFill>
                  <a:schemeClr val="bg2"/>
                </a:solidFill>
              </a:rPr>
              <a:t>проводка</a:t>
            </a:r>
            <a:r>
              <a:rPr sz="1600" b="1" dirty="0">
                <a:solidFill>
                  <a:schemeClr val="bg2"/>
                </a:solidFill>
              </a:rPr>
              <a:t> </a:t>
            </a:r>
            <a:r>
              <a:rPr lang="ru-RU" sz="1600" dirty="0"/>
              <a:t>—</a:t>
            </a:r>
            <a:r>
              <a:rPr sz="1600" dirty="0"/>
              <a:t> документальное оформление корреспонденции счетов, </a:t>
            </a:r>
            <a:r>
              <a:rPr sz="1600" dirty="0" err="1"/>
              <a:t>когда</a:t>
            </a:r>
            <a:r>
              <a:rPr lang="ru-RU" sz="1600" dirty="0"/>
              <a:t> </a:t>
            </a:r>
            <a:r>
              <a:rPr sz="1600" dirty="0" err="1"/>
              <a:t>одновременно</a:t>
            </a:r>
            <a:r>
              <a:rPr sz="1600" dirty="0"/>
              <a:t> делается запись по дебету и кредиту счетов на сумму хозяйственной операции,  подлежащих регистрации.</a:t>
            </a:r>
          </a:p>
          <a:p>
            <a:pPr marL="16933">
              <a:spcBef>
                <a:spcPts val="713"/>
              </a:spcBef>
              <a:spcAft>
                <a:spcPts val="1200"/>
              </a:spcAft>
            </a:pPr>
            <a:r>
              <a:rPr sz="1600" dirty="0"/>
              <a:t>В основе бухгалтерской проводки лежит </a:t>
            </a:r>
            <a:r>
              <a:rPr sz="1600" b="1" dirty="0">
                <a:solidFill>
                  <a:schemeClr val="bg2"/>
                </a:solidFill>
              </a:rPr>
              <a:t>принцип двойной записи </a:t>
            </a:r>
            <a:r>
              <a:rPr sz="1600" dirty="0"/>
              <a:t>(Double-entry bookkeeping)</a:t>
            </a:r>
            <a:r>
              <a:rPr lang="ru-RU" sz="1600" dirty="0"/>
              <a:t> —</a:t>
            </a:r>
            <a:r>
              <a:rPr sz="1600" dirty="0"/>
              <a:t> принцип бухгалтерского учета, в соответствии с которым каждая операция должна быть  отражена </a:t>
            </a:r>
            <a:r>
              <a:rPr sz="1600" dirty="0" err="1"/>
              <a:t>одновременно</a:t>
            </a:r>
            <a:r>
              <a:rPr sz="1600" dirty="0"/>
              <a:t> </a:t>
            </a:r>
            <a:br>
              <a:rPr lang="ru-RU" sz="1600" dirty="0"/>
            </a:br>
            <a:r>
              <a:rPr sz="1600" dirty="0"/>
              <a:t>и на одинаковую сумму по дебету одного и кредиту другого  бухгалтерского счета, а так же по их оборотам.</a:t>
            </a:r>
          </a:p>
          <a:p>
            <a:pPr marL="16933" marR="6773">
              <a:spcBef>
                <a:spcPts val="780"/>
              </a:spcBef>
              <a:spcAft>
                <a:spcPts val="1200"/>
              </a:spcAft>
            </a:pPr>
            <a:r>
              <a:rPr sz="1600" dirty="0"/>
              <a:t>Таким образом при проведении любой бухгалтерской проводки сохраняется обязательное для  баланса равенство актива и пассива.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0591" y="324788"/>
            <a:ext cx="5375275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Бухгалтерская проводка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5965" y="948577"/>
            <a:ext cx="11068473" cy="249260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12604">
              <a:spcBef>
                <a:spcPts val="280"/>
              </a:spcBef>
            </a:pPr>
            <a:r>
              <a:rPr sz="1600" spc="-7" dirty="0">
                <a:cs typeface="Arial" panose="020B0604020202020204" pitchFamily="34" charset="0"/>
              </a:rPr>
              <a:t>При</a:t>
            </a:r>
            <a:r>
              <a:rPr sz="1600" spc="-27" dirty="0">
                <a:cs typeface="Arial" panose="020B0604020202020204" pitchFamily="34" charset="0"/>
              </a:rPr>
              <a:t> </a:t>
            </a:r>
            <a:r>
              <a:rPr sz="1600" spc="-7" dirty="0">
                <a:cs typeface="Arial" panose="020B0604020202020204" pitchFamily="34" charset="0"/>
              </a:rPr>
              <a:t>двойной</a:t>
            </a:r>
            <a:r>
              <a:rPr sz="1600" spc="-20" dirty="0">
                <a:cs typeface="Arial" panose="020B0604020202020204" pitchFamily="34" charset="0"/>
              </a:rPr>
              <a:t> </a:t>
            </a:r>
            <a:r>
              <a:rPr sz="1600" spc="-7" dirty="0">
                <a:cs typeface="Arial" panose="020B0604020202020204" pitchFamily="34" charset="0"/>
              </a:rPr>
              <a:t>записи</a:t>
            </a:r>
            <a:r>
              <a:rPr sz="1600" spc="-20" dirty="0">
                <a:cs typeface="Arial" panose="020B0604020202020204" pitchFamily="34" charset="0"/>
              </a:rPr>
              <a:t> </a:t>
            </a:r>
            <a:r>
              <a:rPr sz="1600" dirty="0">
                <a:cs typeface="Arial" panose="020B0604020202020204" pitchFamily="34" charset="0"/>
              </a:rPr>
              <a:t>возникает</a:t>
            </a:r>
            <a:r>
              <a:rPr sz="1600" spc="-20" dirty="0">
                <a:cs typeface="Arial" panose="020B0604020202020204" pitchFamily="34" charset="0"/>
              </a:rPr>
              <a:t> </a:t>
            </a:r>
            <a:r>
              <a:rPr sz="1600" dirty="0">
                <a:cs typeface="Arial" panose="020B0604020202020204" pitchFamily="34" charset="0"/>
              </a:rPr>
              <a:t>взаимосвязь</a:t>
            </a:r>
            <a:r>
              <a:rPr sz="1600" spc="-20" dirty="0">
                <a:cs typeface="Arial" panose="020B0604020202020204" pitchFamily="34" charset="0"/>
              </a:rPr>
              <a:t> </a:t>
            </a:r>
            <a:r>
              <a:rPr sz="1600" spc="-7" dirty="0">
                <a:cs typeface="Arial" panose="020B0604020202020204" pitchFamily="34" charset="0"/>
              </a:rPr>
              <a:t>(корреспонденция)</a:t>
            </a:r>
            <a:r>
              <a:rPr sz="1600" spc="-20" dirty="0">
                <a:cs typeface="Arial" panose="020B0604020202020204" pitchFamily="34" charset="0"/>
              </a:rPr>
              <a:t> </a:t>
            </a:r>
            <a:r>
              <a:rPr sz="1600" spc="-7" dirty="0">
                <a:cs typeface="Arial" panose="020B0604020202020204" pitchFamily="34" charset="0"/>
              </a:rPr>
              <a:t>счетов.</a:t>
            </a:r>
            <a:endParaRPr sz="1600" dirty="0">
              <a:cs typeface="Arial" panose="020B0604020202020204" pitchFamily="34" charset="0"/>
            </a:endParaRPr>
          </a:p>
          <a:p>
            <a:pPr marL="112604" marR="167636">
              <a:lnSpc>
                <a:spcPct val="100899"/>
              </a:lnSpc>
              <a:spcBef>
                <a:spcPts val="520"/>
              </a:spcBef>
              <a:buSzPct val="391666"/>
              <a:tabLst>
                <a:tab pos="520687" algn="l"/>
              </a:tabLst>
            </a:pPr>
            <a:endParaRPr lang="ru-RU" sz="1600" b="1" spc="-7" dirty="0">
              <a:cs typeface="Arial" panose="020B0604020202020204" pitchFamily="34" charset="0"/>
            </a:endParaRPr>
          </a:p>
          <a:p>
            <a:pPr marL="112604" marR="167636">
              <a:lnSpc>
                <a:spcPct val="100899"/>
              </a:lnSpc>
              <a:spcBef>
                <a:spcPts val="520"/>
              </a:spcBef>
              <a:buSzPct val="391666"/>
              <a:tabLst>
                <a:tab pos="520687" algn="l"/>
              </a:tabLst>
            </a:pPr>
            <a:r>
              <a:rPr sz="1600" b="1" spc="-7" dirty="0" err="1">
                <a:solidFill>
                  <a:schemeClr val="bg2"/>
                </a:solidFill>
                <a:cs typeface="Arial" panose="020B0604020202020204" pitchFamily="34" charset="0"/>
              </a:rPr>
              <a:t>Корреспонденция</a:t>
            </a:r>
            <a:r>
              <a:rPr sz="1600" b="1" spc="-7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sz="1600" b="1" spc="-7" dirty="0" err="1">
                <a:solidFill>
                  <a:schemeClr val="bg2"/>
                </a:solidFill>
                <a:cs typeface="Arial" panose="020B0604020202020204" pitchFamily="34" charset="0"/>
              </a:rPr>
              <a:t>счетов</a:t>
            </a:r>
            <a:r>
              <a:rPr sz="1600" b="1" spc="-7" dirty="0">
                <a:solidFill>
                  <a:schemeClr val="bg2"/>
                </a:solidFill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sz="1600" dirty="0">
                <a:cs typeface="Arial" panose="020B0604020202020204" pitchFamily="34" charset="0"/>
              </a:rPr>
              <a:t> </a:t>
            </a:r>
            <a:r>
              <a:rPr sz="1600" spc="-7" dirty="0">
                <a:cs typeface="Arial" panose="020B0604020202020204" pitchFamily="34" charset="0"/>
              </a:rPr>
              <a:t>метод </a:t>
            </a:r>
            <a:r>
              <a:rPr sz="1600" dirty="0">
                <a:cs typeface="Arial" panose="020B0604020202020204" pitchFamily="34" charset="0"/>
              </a:rPr>
              <a:t>ведения </a:t>
            </a:r>
            <a:r>
              <a:rPr sz="1600" spc="-7" dirty="0">
                <a:cs typeface="Arial" panose="020B0604020202020204" pitchFamily="34" charset="0"/>
              </a:rPr>
              <a:t>бухгалтерского учета; двойная запись </a:t>
            </a:r>
            <a:r>
              <a:rPr sz="1600" dirty="0">
                <a:cs typeface="Arial" panose="020B0604020202020204" pitchFamily="34" charset="0"/>
              </a:rPr>
              <a:t> </a:t>
            </a:r>
            <a:r>
              <a:rPr sz="1600" spc="-7" dirty="0">
                <a:cs typeface="Arial" panose="020B0604020202020204" pitchFamily="34" charset="0"/>
              </a:rPr>
              <a:t>операции, когда каждая бухгалтерская операция отражается одной </a:t>
            </a:r>
            <a:r>
              <a:rPr sz="1600" dirty="0">
                <a:cs typeface="Arial" panose="020B0604020202020204" pitchFamily="34" charset="0"/>
              </a:rPr>
              <a:t>и </a:t>
            </a:r>
            <a:r>
              <a:rPr sz="1600" spc="-7" dirty="0">
                <a:cs typeface="Arial" panose="020B0604020202020204" pitchFamily="34" charset="0"/>
              </a:rPr>
              <a:t>той же суммой </a:t>
            </a:r>
            <a:r>
              <a:rPr sz="1600" dirty="0">
                <a:cs typeface="Arial" panose="020B0604020202020204" pitchFamily="34" charset="0"/>
              </a:rPr>
              <a:t>в </a:t>
            </a:r>
            <a:r>
              <a:rPr sz="1600" spc="-347" dirty="0">
                <a:cs typeface="Arial" panose="020B0604020202020204" pitchFamily="34" charset="0"/>
              </a:rPr>
              <a:t> </a:t>
            </a:r>
            <a:r>
              <a:rPr sz="1600" spc="-7" dirty="0">
                <a:cs typeface="Arial" panose="020B0604020202020204" pitchFamily="34" charset="0"/>
              </a:rPr>
              <a:t>двух</a:t>
            </a:r>
            <a:r>
              <a:rPr sz="1600" spc="-13" dirty="0">
                <a:cs typeface="Arial" panose="020B0604020202020204" pitchFamily="34" charset="0"/>
              </a:rPr>
              <a:t> </a:t>
            </a:r>
            <a:r>
              <a:rPr sz="1600" spc="-7" dirty="0">
                <a:cs typeface="Arial" panose="020B0604020202020204" pitchFamily="34" charset="0"/>
              </a:rPr>
              <a:t>счетах: дебете одного </a:t>
            </a:r>
            <a:r>
              <a:rPr sz="1600" dirty="0">
                <a:cs typeface="Arial" panose="020B0604020202020204" pitchFamily="34" charset="0"/>
              </a:rPr>
              <a:t>и</a:t>
            </a:r>
            <a:r>
              <a:rPr sz="1600" spc="-7" dirty="0">
                <a:cs typeface="Arial" panose="020B0604020202020204" pitchFamily="34" charset="0"/>
              </a:rPr>
              <a:t> кредите</a:t>
            </a:r>
            <a:r>
              <a:rPr sz="1600" spc="-13" dirty="0">
                <a:cs typeface="Arial" panose="020B0604020202020204" pitchFamily="34" charset="0"/>
              </a:rPr>
              <a:t> </a:t>
            </a:r>
            <a:r>
              <a:rPr sz="1600" spc="-7" dirty="0">
                <a:cs typeface="Arial" panose="020B0604020202020204" pitchFamily="34" charset="0"/>
              </a:rPr>
              <a:t>другого.</a:t>
            </a:r>
            <a:endParaRPr sz="1600" dirty="0">
              <a:cs typeface="Arial" panose="020B0604020202020204" pitchFamily="34" charset="0"/>
            </a:endParaRPr>
          </a:p>
          <a:p>
            <a:pPr marL="112604" marR="408930">
              <a:lnSpc>
                <a:spcPts val="1907"/>
              </a:lnSpc>
              <a:spcBef>
                <a:spcPts val="853"/>
              </a:spcBef>
            </a:pPr>
            <a:r>
              <a:rPr sz="1600" spc="-7" dirty="0">
                <a:cs typeface="Arial" panose="020B0604020202020204" pitchFamily="34" charset="0"/>
              </a:rPr>
              <a:t>Корреспонденция счетов позволяет повысить надежность учета, помогает лучшему </a:t>
            </a:r>
            <a:r>
              <a:rPr sz="1600" spc="-347" dirty="0">
                <a:cs typeface="Arial" panose="020B0604020202020204" pitchFamily="34" charset="0"/>
              </a:rPr>
              <a:t> </a:t>
            </a:r>
            <a:r>
              <a:rPr sz="1600" spc="-7" dirty="0">
                <a:cs typeface="Arial" panose="020B0604020202020204" pitchFamily="34" charset="0"/>
              </a:rPr>
              <a:t>уяснению</a:t>
            </a:r>
            <a:r>
              <a:rPr sz="1600" spc="-13" dirty="0">
                <a:cs typeface="Arial" panose="020B0604020202020204" pitchFamily="34" charset="0"/>
              </a:rPr>
              <a:t> </a:t>
            </a:r>
            <a:r>
              <a:rPr sz="1600" spc="-7" dirty="0">
                <a:cs typeface="Arial" panose="020B0604020202020204" pitchFamily="34" charset="0"/>
              </a:rPr>
              <a:t>сути хозяйственных операций</a:t>
            </a:r>
            <a:endParaRPr sz="1600" dirty="0"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1600" dirty="0">
              <a:cs typeface="Arial" panose="020B0604020202020204" pitchFamily="34" charset="0"/>
            </a:endParaRPr>
          </a:p>
          <a:p>
            <a:pPr marL="16933" marR="6773">
              <a:lnSpc>
                <a:spcPts val="1907"/>
              </a:lnSpc>
            </a:pPr>
            <a:r>
              <a:rPr lang="ru-RU" sz="1600" spc="-7" dirty="0">
                <a:cs typeface="Arial" panose="020B0604020202020204" pitchFamily="34" charset="0"/>
              </a:rPr>
              <a:t>  </a:t>
            </a:r>
            <a:r>
              <a:rPr sz="1600" spc="-7" dirty="0" err="1">
                <a:cs typeface="Arial" panose="020B0604020202020204" pitchFamily="34" charset="0"/>
              </a:rPr>
              <a:t>Существует</a:t>
            </a:r>
            <a:r>
              <a:rPr sz="1600" spc="-7" dirty="0">
                <a:cs typeface="Arial" panose="020B0604020202020204" pitchFamily="34" charset="0"/>
              </a:rPr>
              <a:t> </a:t>
            </a:r>
            <a:r>
              <a:rPr sz="1600" b="1" dirty="0">
                <a:solidFill>
                  <a:schemeClr val="bg2"/>
                </a:solidFill>
                <a:cs typeface="Arial" panose="020B0604020202020204" pitchFamily="34" charset="0"/>
              </a:rPr>
              <a:t>4 </a:t>
            </a:r>
            <a:r>
              <a:rPr sz="1600" b="1" spc="-7" dirty="0">
                <a:solidFill>
                  <a:schemeClr val="bg2"/>
                </a:solidFill>
                <a:cs typeface="Arial" panose="020B0604020202020204" pitchFamily="34" charset="0"/>
              </a:rPr>
              <a:t>типа бухгалтерских проводок</a:t>
            </a:r>
            <a:r>
              <a:rPr sz="1600" spc="-7" dirty="0">
                <a:cs typeface="Arial" panose="020B0604020202020204" pitchFamily="34" charset="0"/>
              </a:rPr>
              <a:t>, отражающих комбинации корреспонденции </a:t>
            </a:r>
            <a:r>
              <a:rPr sz="1600" spc="-347" dirty="0">
                <a:cs typeface="Arial" panose="020B0604020202020204" pitchFamily="34" charset="0"/>
              </a:rPr>
              <a:t> </a:t>
            </a:r>
            <a:r>
              <a:rPr sz="1600" dirty="0">
                <a:cs typeface="Arial" panose="020B0604020202020204" pitchFamily="34" charset="0"/>
              </a:rPr>
              <a:t>активных</a:t>
            </a:r>
            <a:r>
              <a:rPr sz="1600" spc="-13" dirty="0">
                <a:cs typeface="Arial" panose="020B0604020202020204" pitchFamily="34" charset="0"/>
              </a:rPr>
              <a:t> </a:t>
            </a:r>
            <a:r>
              <a:rPr sz="1600" dirty="0">
                <a:cs typeface="Arial" panose="020B0604020202020204" pitchFamily="34" charset="0"/>
              </a:rPr>
              <a:t>и</a:t>
            </a:r>
            <a:r>
              <a:rPr sz="1600" spc="-7" dirty="0">
                <a:cs typeface="Arial" panose="020B0604020202020204" pitchFamily="34" charset="0"/>
              </a:rPr>
              <a:t> </a:t>
            </a:r>
            <a:r>
              <a:rPr sz="1600" spc="-7" dirty="0" err="1">
                <a:cs typeface="Arial" panose="020B0604020202020204" pitchFamily="34" charset="0"/>
              </a:rPr>
              <a:t>пассивных</a:t>
            </a:r>
            <a:r>
              <a:rPr sz="1600" spc="-7" dirty="0">
                <a:cs typeface="Arial" panose="020B0604020202020204" pitchFamily="34" charset="0"/>
              </a:rPr>
              <a:t> </a:t>
            </a:r>
            <a:r>
              <a:rPr lang="ru-RU" sz="1600" spc="-7" dirty="0">
                <a:cs typeface="Arial" panose="020B0604020202020204" pitchFamily="34" charset="0"/>
              </a:rPr>
              <a:t> </a:t>
            </a:r>
          </a:p>
          <a:p>
            <a:pPr marL="16933" marR="6773">
              <a:lnSpc>
                <a:spcPts val="1907"/>
              </a:lnSpc>
            </a:pPr>
            <a:r>
              <a:rPr lang="ru-RU" sz="1600" spc="-7" dirty="0">
                <a:cs typeface="Arial" panose="020B0604020202020204" pitchFamily="34" charset="0"/>
              </a:rPr>
              <a:t>  </a:t>
            </a:r>
            <a:r>
              <a:rPr sz="1600" spc="-7" dirty="0" err="1">
                <a:cs typeface="Arial" panose="020B0604020202020204" pitchFamily="34" charset="0"/>
              </a:rPr>
              <a:t>счетов</a:t>
            </a:r>
            <a:r>
              <a:rPr sz="1600" spc="-7" dirty="0">
                <a:cs typeface="Arial" panose="020B0604020202020204" pitchFamily="34" charset="0"/>
              </a:rPr>
              <a:t> по дебету</a:t>
            </a:r>
            <a:r>
              <a:rPr sz="1600" spc="-13" dirty="0">
                <a:cs typeface="Arial" panose="020B0604020202020204" pitchFamily="34" charset="0"/>
              </a:rPr>
              <a:t> </a:t>
            </a:r>
            <a:r>
              <a:rPr sz="1600" dirty="0">
                <a:cs typeface="Arial" panose="020B0604020202020204" pitchFamily="34" charset="0"/>
              </a:rPr>
              <a:t>и</a:t>
            </a:r>
            <a:r>
              <a:rPr sz="1600" spc="-7" dirty="0">
                <a:cs typeface="Arial" panose="020B0604020202020204" pitchFamily="34" charset="0"/>
              </a:rPr>
              <a:t> кредиту.</a:t>
            </a:r>
            <a:endParaRPr sz="1600" dirty="0">
              <a:cs typeface="Arial" panose="020B0604020202020204" pitchFamily="34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67542" y="3911600"/>
            <a:ext cx="8256916" cy="148639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1077" y="312436"/>
            <a:ext cx="7195074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>
                <a:solidFill>
                  <a:schemeClr val="tx1"/>
                </a:solidFill>
              </a:rPr>
              <a:t>Бухгалтерская проводка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8818" y="931635"/>
            <a:ext cx="10307919" cy="172269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907"/>
              </a:lnSpc>
              <a:spcBef>
                <a:spcPts val="133"/>
              </a:spcBef>
            </a:pPr>
            <a:r>
              <a:rPr sz="16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</a:t>
            </a:r>
            <a:r>
              <a:rPr sz="1600" b="1" spc="-4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бухгалтерских</a:t>
            </a:r>
            <a:r>
              <a:rPr sz="1600" b="1" spc="-4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проводок:</a:t>
            </a:r>
            <a:endParaRPr sz="16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33">
              <a:lnSpc>
                <a:spcPts val="1900"/>
              </a:lnSpc>
            </a:pP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Используем</a:t>
            </a:r>
            <a:r>
              <a:rPr sz="14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следующие</a:t>
            </a:r>
            <a:r>
              <a:rPr sz="14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аналитические</a:t>
            </a:r>
            <a:r>
              <a:rPr sz="14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счета: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8195" indent="-73657">
              <a:lnSpc>
                <a:spcPts val="1900"/>
              </a:lnSpc>
              <a:buClr>
                <a:schemeClr val="bg2"/>
              </a:buClr>
              <a:buSzPct val="91666"/>
              <a:buFont typeface="Yu Gothic UI"/>
              <a:buChar char="▪"/>
              <a:tabLst>
                <a:tab pos="469042" algn="l"/>
              </a:tabLst>
            </a:pP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счета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кассы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банка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(А)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№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20202810…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8195" indent="-73657">
              <a:lnSpc>
                <a:spcPts val="1900"/>
              </a:lnSpc>
              <a:buClr>
                <a:schemeClr val="bg2"/>
              </a:buClr>
              <a:buSzPct val="91666"/>
              <a:buFont typeface="Yu Gothic UI"/>
              <a:buChar char="▪"/>
              <a:tabLst>
                <a:tab pos="469042" algn="l"/>
                <a:tab pos="3785352" algn="l"/>
              </a:tabLst>
            </a:pP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счета обменного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пункта банка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(А)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№</a:t>
            </a:r>
            <a:r>
              <a:rPr sz="1400" b="1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20208810…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8195" indent="-73657">
              <a:lnSpc>
                <a:spcPts val="1900"/>
              </a:lnSpc>
              <a:buClr>
                <a:schemeClr val="bg2"/>
              </a:buClr>
              <a:buSzPct val="91666"/>
              <a:buFont typeface="Yu Gothic UI"/>
              <a:buChar char="▪"/>
              <a:tabLst>
                <a:tab pos="469042" algn="l"/>
              </a:tabLst>
            </a:pP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счета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 err="1">
                <a:latin typeface="Arial" panose="020B0604020202020204" pitchFamily="34" charset="0"/>
                <a:cs typeface="Arial" panose="020B0604020202020204" pitchFamily="34" charset="0"/>
              </a:rPr>
              <a:t>клиента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коммерческой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организации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(П)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1400" b="1" spc="3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№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40702810…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8195" indent="-73657">
              <a:lnSpc>
                <a:spcPts val="1900"/>
              </a:lnSpc>
              <a:buClr>
                <a:schemeClr val="bg2"/>
              </a:buClr>
              <a:buSzPct val="91666"/>
              <a:buFont typeface="Yu Gothic UI"/>
              <a:buChar char="▪"/>
              <a:tabLst>
                <a:tab pos="469042" algn="l"/>
              </a:tabLst>
            </a:pP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счета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 err="1">
                <a:latin typeface="Arial" panose="020B0604020202020204" pitchFamily="34" charset="0"/>
                <a:cs typeface="Arial" panose="020B0604020202020204" pitchFamily="34" charset="0"/>
              </a:rPr>
              <a:t>клиента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некоммерческой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организации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(П)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№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40703810…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933">
              <a:lnSpc>
                <a:spcPts val="1913"/>
              </a:lnSpc>
            </a:pP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Изначально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остатки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на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всех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счетах =0.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То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есть</a:t>
            </a:r>
            <a:r>
              <a:rPr sz="1400" spc="5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Актив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 Пассив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 Валюта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 err="1">
                <a:latin typeface="Arial" panose="020B0604020202020204" pitchFamily="34" charset="0"/>
                <a:cs typeface="Arial" panose="020B0604020202020204" pitchFamily="34" charset="0"/>
              </a:rPr>
              <a:t>баланса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0.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8265" y="2655017"/>
            <a:ext cx="9862820" cy="3771118"/>
          </a:xfrm>
          <a:prstGeom prst="rect">
            <a:avLst/>
          </a:prstGeom>
        </p:spPr>
        <p:txBody>
          <a:bodyPr vert="horz" wrap="square" lIns="0" tIns="99907" rIns="0" bIns="0" rtlCol="0">
            <a:spAutoFit/>
          </a:bodyPr>
          <a:lstStyle/>
          <a:p>
            <a:pPr>
              <a:spcAft>
                <a:spcPts val="900"/>
              </a:spcAft>
            </a:pPr>
            <a:r>
              <a:rPr lang="ru-RU" sz="14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r>
              <a:rPr lang="ru-RU" sz="1400" b="1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</a:t>
            </a:r>
            <a:r>
              <a:rPr lang="ru-RU" sz="1400" b="1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Операция</a:t>
            </a:r>
            <a:r>
              <a:rPr lang="ru-RU"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взноса</a:t>
            </a:r>
            <a:r>
              <a:rPr lang="ru-RU"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наличности</a:t>
            </a:r>
            <a:r>
              <a:rPr lang="ru-RU"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ru-RU"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счет</a:t>
            </a:r>
            <a:r>
              <a:rPr lang="ru-RU"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клиента</a:t>
            </a:r>
            <a:r>
              <a:rPr lang="ru-RU"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банка через</a:t>
            </a:r>
            <a:r>
              <a:rPr lang="ru-RU"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кассу:</a:t>
            </a:r>
            <a:b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spc="-7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Дт</a:t>
            </a:r>
            <a:r>
              <a:rPr lang="ru-RU"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20202810...</a:t>
            </a:r>
            <a:r>
              <a:rPr lang="ru-RU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(А)	</a:t>
            </a:r>
            <a:r>
              <a:rPr lang="ru-RU" sz="1400" spc="-7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Кт</a:t>
            </a:r>
            <a:r>
              <a:rPr lang="ru-RU" sz="1400" spc="-2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40702810</a:t>
            </a:r>
            <a:r>
              <a:rPr lang="ru-RU" sz="1400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lang="ru-RU" sz="1400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(П)</a:t>
            </a:r>
            <a:r>
              <a:rPr lang="ru-RU" sz="1400" spc="86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Сумма</a:t>
            </a:r>
            <a:r>
              <a:rPr lang="ru-RU" sz="1400" spc="-2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100,00</a:t>
            </a:r>
            <a:r>
              <a:rPr lang="ru-RU" sz="1400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руб.</a:t>
            </a:r>
            <a:br>
              <a:rPr lang="ru-RU" sz="1400" spc="-7" dirty="0">
                <a:solidFill>
                  <a:srgbClr val="7792AD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результате этой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операции остатки на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обоих счетах увеличились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на 100 рублей.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Валюта баланса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100 р.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793"/>
              </a:spcBef>
              <a:spcAft>
                <a:spcPts val="900"/>
              </a:spcAft>
            </a:pPr>
            <a:r>
              <a:rPr sz="14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r>
              <a:rPr sz="1400" b="1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sz="1400" b="1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Операция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снятия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наличности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со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счета</a:t>
            </a:r>
            <a:r>
              <a:rPr sz="1400" b="1" spc="33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клиента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 err="1">
                <a:latin typeface="Arial" panose="020B0604020202020204" pitchFamily="34" charset="0"/>
                <a:cs typeface="Arial" panose="020B0604020202020204" pitchFamily="34" charset="0"/>
              </a:rPr>
              <a:t>через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 err="1">
                <a:latin typeface="Arial" panose="020B0604020202020204" pitchFamily="34" charset="0"/>
                <a:cs typeface="Arial" panose="020B0604020202020204" pitchFamily="34" charset="0"/>
              </a:rPr>
              <a:t>кассу</a:t>
            </a:r>
            <a:b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spc="-7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Дт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40702810</a:t>
            </a:r>
            <a:r>
              <a:rPr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(П)	Кт</a:t>
            </a:r>
            <a:r>
              <a:rPr sz="1400" spc="-2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20202810...(А)</a:t>
            </a:r>
            <a:r>
              <a:rPr sz="1400" spc="-2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Сумма</a:t>
            </a:r>
            <a:r>
              <a:rPr sz="1400" spc="26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20,00</a:t>
            </a:r>
            <a:r>
              <a:rPr sz="1400" spc="-2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sz="1400" spc="-7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результате этой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операции остатки на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обоих счетах уменьшились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на 20 рублей.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Валюта баланса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80 </a:t>
            </a:r>
            <a:r>
              <a:rPr lang="ru-RU" sz="1400" spc="-7" dirty="0">
                <a:latin typeface="Arial" panose="020B0604020202020204" pitchFamily="34" charset="0"/>
                <a:cs typeface="Arial" panose="020B0604020202020204" pitchFamily="34" charset="0"/>
              </a:rPr>
              <a:t>р.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787"/>
              </a:spcBef>
              <a:spcAft>
                <a:spcPts val="900"/>
              </a:spcAft>
            </a:pPr>
            <a:r>
              <a:rPr lang="ru-RU" sz="14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r>
              <a:rPr lang="ru-RU" sz="1400" b="1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ru-RU" sz="1400" b="1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Операция проводки</a:t>
            </a:r>
            <a:r>
              <a:rPr lang="ru-RU"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платежного поручения</a:t>
            </a:r>
            <a:r>
              <a:rPr lang="ru-RU"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со счета</a:t>
            </a:r>
            <a:r>
              <a:rPr lang="ru-RU" sz="1400" b="1" spc="3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клиента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ru-RU"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на счет</a:t>
            </a:r>
            <a:r>
              <a:rPr lang="ru-RU"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клиента </a:t>
            </a:r>
            <a: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b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spc="-7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Дт</a:t>
            </a:r>
            <a:r>
              <a:rPr sz="1400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40702810</a:t>
            </a:r>
            <a:r>
              <a:rPr sz="1400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r>
              <a:rPr sz="1400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(П)</a:t>
            </a:r>
            <a:r>
              <a:rPr sz="1400" spc="28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Кт</a:t>
            </a:r>
            <a:r>
              <a:rPr sz="1400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40703810...(П)</a:t>
            </a:r>
            <a:r>
              <a:rPr sz="1400" spc="28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Сумма  50,00</a:t>
            </a:r>
            <a:r>
              <a:rPr sz="1400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sz="1400" spc="-7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результате этой операции остаток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 у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клиента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плательщика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уменьшился на 50 рублей,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 а у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клиента получателя увеличился. Валюта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баланса</a:t>
            </a:r>
            <a:r>
              <a:rPr sz="1400" spc="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банка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при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этой операции не изменилась. Валюта баланса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 80 р.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793"/>
              </a:spcBef>
              <a:spcAft>
                <a:spcPts val="900"/>
              </a:spcAft>
            </a:pPr>
            <a:r>
              <a:rPr sz="14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</a:t>
            </a:r>
            <a:r>
              <a:rPr sz="1400" b="1" spc="-2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</a:t>
            </a:r>
            <a:r>
              <a:rPr sz="1400" b="1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Операция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подкрепления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наличности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межу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>
                <a:latin typeface="Arial" panose="020B0604020202020204" pitchFamily="34" charset="0"/>
                <a:cs typeface="Arial" panose="020B0604020202020204" pitchFamily="34" charset="0"/>
              </a:rPr>
              <a:t>кассой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sz="1400" b="1" spc="-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 err="1">
                <a:latin typeface="Arial" panose="020B0604020202020204" pitchFamily="34" charset="0"/>
                <a:cs typeface="Arial" panose="020B0604020202020204" pitchFamily="34" charset="0"/>
              </a:rPr>
              <a:t>обменным</a:t>
            </a:r>
            <a:r>
              <a:rPr sz="1400" b="1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b="1" spc="-7" dirty="0" err="1">
                <a:latin typeface="Arial" panose="020B0604020202020204" pitchFamily="34" charset="0"/>
                <a:cs typeface="Arial" panose="020B0604020202020204" pitchFamily="34" charset="0"/>
              </a:rPr>
              <a:t>пунктом</a:t>
            </a:r>
            <a:br>
              <a:rPr lang="ru-RU" sz="1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spc="-7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Дт</a:t>
            </a:r>
            <a:r>
              <a:rPr sz="1400" spc="-2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20208810....(А)</a:t>
            </a:r>
            <a:r>
              <a:rPr sz="1400" spc="2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Кт</a:t>
            </a:r>
            <a:r>
              <a:rPr sz="1400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20202810...(А)Сумма</a:t>
            </a:r>
            <a:r>
              <a:rPr sz="1400" spc="26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15,00</a:t>
            </a:r>
            <a:r>
              <a:rPr sz="1400" spc="-13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 err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руб</a:t>
            </a:r>
            <a:r>
              <a:rPr sz="1400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ru-RU" sz="1400" spc="-7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результате этой операции остаток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обменном пункте увеличился на 15 руб.,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sz="1400" spc="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кассе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уменьшился на эту же сумму. Валюта баланса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банка</a:t>
            </a:r>
            <a:r>
              <a:rPr sz="1400" spc="-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при этом не изменилась. Валюта баланса </a:t>
            </a:r>
            <a:r>
              <a:rPr sz="1400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sz="1400" spc="-7" dirty="0">
                <a:latin typeface="Arial" panose="020B0604020202020204" pitchFamily="34" charset="0"/>
                <a:cs typeface="Arial" panose="020B0604020202020204" pitchFamily="34" charset="0"/>
              </a:rPr>
              <a:t> 80 р.</a:t>
            </a: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1800" y="2810179"/>
            <a:ext cx="739987" cy="1679787"/>
            <a:chOff x="272946" y="2248456"/>
            <a:chExt cx="554990" cy="12598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2946" y="2248456"/>
              <a:ext cx="531347" cy="6166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549" y="2903096"/>
              <a:ext cx="553034" cy="604757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7291" y="4540001"/>
            <a:ext cx="702972" cy="7780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8344" y="5523193"/>
            <a:ext cx="702972" cy="8063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9041A5D-F23E-1EF0-3958-7B81D41D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банковских проводок</a:t>
            </a:r>
          </a:p>
        </p:txBody>
      </p:sp>
      <p:pic>
        <p:nvPicPr>
          <p:cNvPr id="5122" name="Picture 2" descr="Picture background">
            <a:extLst>
              <a:ext uri="{FF2B5EF4-FFF2-40B4-BE49-F238E27FC236}">
                <a16:creationId xmlns:a16="http://schemas.microsoft.com/office/drawing/2014/main" id="{F2812C3C-EB07-1506-9DF7-C6C30801A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27" y="1136321"/>
            <a:ext cx="634365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8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4FA160B9-159C-4661-BF7C-043F8AE39E0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3527902"/>
            <a:ext cx="9616256" cy="553998"/>
          </a:xfrm>
        </p:spPr>
        <p:txBody>
          <a:bodyPr/>
          <a:lstStyle/>
          <a:p>
            <a:r>
              <a:rPr lang="ru-RU" sz="3600" dirty="0"/>
              <a:t>Основные банковские продукты</a:t>
            </a: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8" y="1951672"/>
            <a:ext cx="7861637" cy="147732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800" dirty="0"/>
              <a:t>Направления банковского бизнеса. </a:t>
            </a:r>
          </a:p>
        </p:txBody>
      </p:sp>
    </p:spTree>
    <p:extLst>
      <p:ext uri="{BB962C8B-B14F-4D97-AF65-F5344CB8AC3E}">
        <p14:creationId xmlns:p14="http://schemas.microsoft.com/office/powerpoint/2010/main" val="31124571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A3E8BAD4-81A4-4106-9AD1-7CED98F226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46775" y="6372404"/>
            <a:ext cx="4577920" cy="246221"/>
          </a:xfrm>
        </p:spPr>
        <p:txBody>
          <a:bodyPr/>
          <a:lstStyle/>
          <a:p>
            <a:r>
              <a:rPr lang="ru-RU" dirty="0">
                <a:solidFill>
                  <a:srgbClr val="7792AD"/>
                </a:solidFill>
              </a:rPr>
              <a:t>Устанавливается Положением ЦБ РФ № 809-П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05" y="226544"/>
            <a:ext cx="9616256" cy="370807"/>
          </a:xfrm>
        </p:spPr>
        <p:txBody>
          <a:bodyPr/>
          <a:lstStyle/>
          <a:p>
            <a:r>
              <a:rPr lang="ru-RU" dirty="0"/>
              <a:t>План счетов банка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7305" y="825730"/>
            <a:ext cx="11308880" cy="5916257"/>
          </a:xfrm>
        </p:spPr>
        <p:txBody>
          <a:bodyPr/>
          <a:lstStyle/>
          <a:p>
            <a:pPr>
              <a:buNone/>
            </a:pPr>
            <a:r>
              <a:rPr lang="ru-RU" sz="1400" dirty="0">
                <a:solidFill>
                  <a:schemeClr val="bg2"/>
                </a:solidFill>
              </a:rPr>
              <a:t>Глава А. Балансовые счета</a:t>
            </a:r>
          </a:p>
          <a:p>
            <a:r>
              <a:rPr lang="ru-RU" sz="1200" dirty="0"/>
              <a:t>Раздел 1. Капитал</a:t>
            </a:r>
          </a:p>
          <a:p>
            <a:r>
              <a:rPr lang="ru-RU" sz="1200" dirty="0"/>
              <a:t>Раздел 2. Денежные средства и драгоценные металлы</a:t>
            </a:r>
          </a:p>
          <a:p>
            <a:r>
              <a:rPr lang="ru-RU" sz="1200" dirty="0"/>
              <a:t>Раздел 3. Межбанковские операции</a:t>
            </a:r>
          </a:p>
          <a:p>
            <a:r>
              <a:rPr lang="ru-RU" sz="1200" dirty="0"/>
              <a:t>Раздел 4. Операции с клиентами</a:t>
            </a:r>
          </a:p>
          <a:p>
            <a:r>
              <a:rPr lang="ru-RU" sz="1200" dirty="0"/>
              <a:t>Раздел 5. Операции с ценными бумагами и производными финансовыми инструментами</a:t>
            </a:r>
          </a:p>
          <a:p>
            <a:r>
              <a:rPr lang="ru-RU" sz="1200" dirty="0"/>
              <a:t>Раздел 6. Средства и имущество</a:t>
            </a:r>
          </a:p>
          <a:p>
            <a:r>
              <a:rPr lang="ru-RU" sz="1200" dirty="0"/>
              <a:t>Раздел 7. Финансовые результаты</a:t>
            </a:r>
          </a:p>
          <a:p>
            <a:pPr>
              <a:buNone/>
            </a:pPr>
            <a:r>
              <a:rPr lang="ru-RU" sz="1400" dirty="0">
                <a:solidFill>
                  <a:schemeClr val="bg2"/>
                </a:solidFill>
              </a:rPr>
              <a:t>Глава Б. Счета доверительного управления</a:t>
            </a:r>
          </a:p>
          <a:p>
            <a:r>
              <a:rPr lang="ru-RU" sz="1200" dirty="0"/>
              <a:t>Активные счета</a:t>
            </a:r>
          </a:p>
          <a:p>
            <a:r>
              <a:rPr lang="ru-RU" sz="1200" dirty="0"/>
              <a:t>Пассивные счета </a:t>
            </a:r>
          </a:p>
          <a:p>
            <a:pPr>
              <a:buNone/>
            </a:pPr>
            <a:r>
              <a:rPr lang="ru-RU" sz="1400" dirty="0">
                <a:solidFill>
                  <a:schemeClr val="bg2"/>
                </a:solidFill>
              </a:rPr>
              <a:t>Глава В. Внебалансовые счета</a:t>
            </a:r>
          </a:p>
          <a:p>
            <a:r>
              <a:rPr lang="ru-RU" sz="1200" dirty="0"/>
              <a:t>Раздел 1 (счета раздела в кредитных организациях не открываются) </a:t>
            </a:r>
          </a:p>
          <a:p>
            <a:r>
              <a:rPr lang="ru-RU" sz="1200" dirty="0"/>
              <a:t>Раздел 2. Неоплаченный уставный капитал кредитных организаций</a:t>
            </a:r>
          </a:p>
          <a:p>
            <a:r>
              <a:rPr lang="ru-RU" sz="1200" dirty="0"/>
              <a:t>Раздел 3. Ценные бумаги</a:t>
            </a:r>
          </a:p>
          <a:p>
            <a:r>
              <a:rPr lang="ru-RU" sz="1200" dirty="0"/>
              <a:t>Раздел 4. Расчетные операции и документы</a:t>
            </a:r>
          </a:p>
          <a:p>
            <a:r>
              <a:rPr lang="ru-RU" sz="1200" dirty="0"/>
              <a:t>Раздел 5. Кредитные и лизинговые операции, условные обязательства и условные требования</a:t>
            </a:r>
          </a:p>
          <a:p>
            <a:r>
              <a:rPr lang="ru-RU" sz="1200" dirty="0"/>
              <a:t>Раздел 6. Задолженность, вынесенная за баланс</a:t>
            </a:r>
          </a:p>
          <a:p>
            <a:r>
              <a:rPr lang="ru-RU" sz="1200" dirty="0"/>
              <a:t>Раздел 7. Корреспондирующие счета</a:t>
            </a:r>
          </a:p>
          <a:p>
            <a:r>
              <a:rPr lang="ru-RU" sz="1400" dirty="0">
                <a:solidFill>
                  <a:schemeClr val="bg2"/>
                </a:solidFill>
              </a:rPr>
              <a:t>Глава Г. Счета по учету требований и обязательств по производным финансовым инструментам и прочим договорам (сделкам), </a:t>
            </a:r>
            <a:br>
              <a:rPr lang="ru-RU" sz="1400" dirty="0">
                <a:solidFill>
                  <a:schemeClr val="bg2"/>
                </a:solidFill>
              </a:rPr>
            </a:br>
            <a:r>
              <a:rPr lang="ru-RU" sz="1400" dirty="0">
                <a:solidFill>
                  <a:schemeClr val="bg2"/>
                </a:solidFill>
              </a:rPr>
              <a:t>по которым расчеты и поставка осуществляются не ранее следующего дня после дня заключения договора (сделки)</a:t>
            </a:r>
          </a:p>
          <a:p>
            <a:endParaRPr lang="ru-RU" sz="1400" dirty="0"/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1245590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44710"/>
          </a:xfrm>
        </p:spPr>
        <p:txBody>
          <a:bodyPr/>
          <a:lstStyle/>
          <a:p>
            <a:r>
              <a:rPr lang="ru-RU" sz="2800" b="1" dirty="0"/>
              <a:t>Принципы построения Плана счетов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096649"/>
            <a:ext cx="11324771" cy="5223764"/>
          </a:xfrm>
        </p:spPr>
        <p:txBody>
          <a:bodyPr/>
          <a:lstStyle/>
          <a:p>
            <a:pPr>
              <a:buNone/>
            </a:pPr>
            <a:r>
              <a:rPr lang="ru-RU" b="1" dirty="0">
                <a:solidFill>
                  <a:schemeClr val="bg2"/>
                </a:solidFill>
              </a:rPr>
              <a:t>1. Использование парных счетов.</a:t>
            </a:r>
          </a:p>
          <a:p>
            <a:pPr>
              <a:buNone/>
            </a:pPr>
            <a:r>
              <a:rPr lang="ru-RU" dirty="0"/>
              <a:t>В Плане счетов присутствуют только: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активные счета;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пассивные счета;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/>
              <a:t>счета, не имеющие признака (закрываются в конце операционного дня и сальдо не имеют).</a:t>
            </a:r>
          </a:p>
          <a:p>
            <a:pPr>
              <a:buNone/>
            </a:pPr>
            <a:r>
              <a:rPr lang="ru-RU" b="1" dirty="0">
                <a:solidFill>
                  <a:schemeClr val="bg2"/>
                </a:solidFill>
              </a:rPr>
              <a:t>2. Единообразное отражение операций в рублях и в иностранной валюте.</a:t>
            </a:r>
          </a:p>
          <a:p>
            <a:r>
              <a:rPr lang="ru-RU" dirty="0"/>
              <a:t>В Плане счетов для учёта иностранной валюты нет отдельных счетов второго порядка, операции </a:t>
            </a:r>
            <a:br>
              <a:rPr lang="ru-RU" dirty="0"/>
            </a:br>
            <a:r>
              <a:rPr lang="ru-RU" dirty="0"/>
              <a:t>в иностранной валюте отражаются на тех же счетах, что и в валюте Российской Федерации.</a:t>
            </a:r>
          </a:p>
          <a:p>
            <a:pPr>
              <a:buNone/>
            </a:pPr>
            <a:r>
              <a:rPr lang="ru-RU" b="1" dirty="0">
                <a:solidFill>
                  <a:schemeClr val="bg2"/>
                </a:solidFill>
              </a:rPr>
              <a:t>3. Единая группировка счетов по экономически однородным операциям, типам клиентов</a:t>
            </a:r>
            <a:r>
              <a:rPr lang="ru-RU" dirty="0">
                <a:solidFill>
                  <a:schemeClr val="bg2"/>
                </a:solidFill>
              </a:rPr>
              <a:t> </a:t>
            </a:r>
            <a:br>
              <a:rPr lang="ru-RU" dirty="0">
                <a:solidFill>
                  <a:schemeClr val="bg2"/>
                </a:solidFill>
              </a:rPr>
            </a:br>
            <a:r>
              <a:rPr lang="ru-RU" dirty="0"/>
              <a:t>в соответствии с резидентством Российской Федерации, сферой деятельности и формой собственности.</a:t>
            </a:r>
          </a:p>
          <a:p>
            <a:pPr>
              <a:buNone/>
            </a:pPr>
            <a:r>
              <a:rPr lang="ru-RU" dirty="0"/>
              <a:t>При открытии счетов клиентов счета подразделяются: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dirty="0"/>
              <a:t>по признакам собственности,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dirty="0"/>
              <a:t>по видам деятельности, 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dirty="0"/>
              <a:t>отношению к </a:t>
            </a:r>
            <a:r>
              <a:rPr lang="ru-RU" dirty="0" err="1"/>
              <a:t>резидентности</a:t>
            </a:r>
            <a:endParaRPr lang="ru-RU" dirty="0"/>
          </a:p>
          <a:p>
            <a:pPr>
              <a:buNone/>
            </a:pPr>
            <a:r>
              <a:rPr lang="ru-RU" b="1" dirty="0">
                <a:solidFill>
                  <a:schemeClr val="bg2"/>
                </a:solidFill>
              </a:rPr>
              <a:t>4. Классификация счетов по временным срокам.</a:t>
            </a:r>
          </a:p>
          <a:p>
            <a:pPr>
              <a:buNone/>
            </a:pPr>
            <a:r>
              <a:rPr lang="ru-RU" dirty="0"/>
              <a:t>В Плане счетов счета по учёту привлечённых и размещённых средств второго порядка открываются </a:t>
            </a:r>
            <a:br>
              <a:rPr lang="ru-RU" dirty="0"/>
            </a:br>
            <a:r>
              <a:rPr lang="ru-RU" dirty="0"/>
              <a:t>в соответствии со сроками размещения или привлечения средств.</a:t>
            </a:r>
          </a:p>
          <a:p>
            <a:endParaRPr lang="ru-RU" dirty="0"/>
          </a:p>
          <a:p>
            <a:pPr lvl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6746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8" y="2005576"/>
            <a:ext cx="10677833" cy="233910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ru-RU" sz="4400" dirty="0"/>
              <a:t>Обязательные формы отчетности:</a:t>
            </a:r>
            <a:br>
              <a:rPr lang="ru-RU" sz="4400" dirty="0"/>
            </a:br>
            <a:r>
              <a:rPr lang="ru-RU" sz="3600" b="0" dirty="0"/>
              <a:t>• баланс банка, </a:t>
            </a:r>
            <a:br>
              <a:rPr lang="ru-RU" sz="3600" b="0" dirty="0"/>
            </a:br>
            <a:r>
              <a:rPr lang="ru-RU" sz="3600" b="0" dirty="0"/>
              <a:t>• отчет о прибылях и убытках, </a:t>
            </a:r>
            <a:br>
              <a:rPr lang="ru-RU" sz="3600" b="0" dirty="0"/>
            </a:br>
            <a:r>
              <a:rPr lang="ru-RU" sz="3600" b="0" dirty="0"/>
              <a:t>• отчет о движении денежных средств</a:t>
            </a:r>
            <a:endParaRPr lang="ru-RU" sz="4400" b="0" dirty="0"/>
          </a:p>
        </p:txBody>
      </p:sp>
    </p:spTree>
    <p:extLst>
      <p:ext uri="{BB962C8B-B14F-4D97-AF65-F5344CB8AC3E}">
        <p14:creationId xmlns:p14="http://schemas.microsoft.com/office/powerpoint/2010/main" val="4073417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Текст 13">
            <a:extLst>
              <a:ext uri="{FF2B5EF4-FFF2-40B4-BE49-F238E27FC236}">
                <a16:creationId xmlns:a16="http://schemas.microsoft.com/office/drawing/2014/main" id="{1941978E-131D-471F-8142-B57EF72789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011238"/>
            <a:ext cx="10864646" cy="738664"/>
          </a:xfrm>
          <a:prstGeom prst="rect">
            <a:avLst/>
          </a:prstGeom>
        </p:spPr>
        <p:txBody>
          <a:bodyPr/>
          <a:lstStyle/>
          <a:p>
            <a:r>
              <a:rPr lang="ru-RU" b="1" dirty="0"/>
              <a:t>Обязательная форма отчётности</a:t>
            </a:r>
            <a:r>
              <a:rPr lang="ru-RU" dirty="0">
                <a:solidFill>
                  <a:schemeClr val="tx1"/>
                </a:solidFill>
              </a:rPr>
              <a:t> это набор документов, которые компании должны предоставлять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в государственные органы в соответствии с законодательством. Такая отчётность содержит информацию о финансовом положении, результатах деятельности и изменениях в капитале компании.</a:t>
            </a:r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B403280C-D155-482F-B8CC-A3189CB90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Обязательные формы отчетности</a:t>
            </a: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4C35CCEA-5D71-4E97-B5F8-6C85ECA102C2}"/>
              </a:ext>
            </a:extLst>
          </p:cNvPr>
          <p:cNvGrpSpPr/>
          <p:nvPr/>
        </p:nvGrpSpPr>
        <p:grpSpPr>
          <a:xfrm>
            <a:off x="432619" y="2160397"/>
            <a:ext cx="3414189" cy="1977262"/>
            <a:chOff x="7279014" y="2160396"/>
            <a:chExt cx="3414189" cy="1977262"/>
          </a:xfrm>
        </p:grpSpPr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331A5638-DA44-49E3-89EB-642ECCEE090A}"/>
                </a:ext>
              </a:extLst>
            </p:cNvPr>
            <p:cNvSpPr/>
            <p:nvPr/>
          </p:nvSpPr>
          <p:spPr>
            <a:xfrm>
              <a:off x="7279014" y="2160396"/>
              <a:ext cx="3414189" cy="1977262"/>
            </a:xfrm>
            <a:prstGeom prst="roundRect">
              <a:avLst>
                <a:gd name="adj" fmla="val 10023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D25701A1-D407-43AB-9B07-B5DD49C05C50}"/>
                </a:ext>
              </a:extLst>
            </p:cNvPr>
            <p:cNvSpPr/>
            <p:nvPr/>
          </p:nvSpPr>
          <p:spPr>
            <a:xfrm>
              <a:off x="7443794" y="2833635"/>
              <a:ext cx="3036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dirty="0"/>
                <a:t>Бухгалтерский </a:t>
              </a:r>
              <a:br>
                <a:rPr lang="ru-RU" b="1" dirty="0"/>
              </a:br>
              <a:r>
                <a:rPr lang="ru-RU" b="1" dirty="0"/>
                <a:t>баланс</a:t>
              </a:r>
              <a:endParaRPr lang="ru-RU" dirty="0"/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F82A2D36-8FD8-48EF-81B5-8711FEE06F2C}"/>
                </a:ext>
              </a:extLst>
            </p:cNvPr>
            <p:cNvSpPr/>
            <p:nvPr/>
          </p:nvSpPr>
          <p:spPr>
            <a:xfrm>
              <a:off x="7443794" y="2349956"/>
              <a:ext cx="29449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dirty="0">
                  <a:solidFill>
                    <a:schemeClr val="accent1"/>
                  </a:solidFill>
                </a:rPr>
                <a:t>Форма 1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8BBAB018-3DCA-410D-86BA-C81ABD521F50}"/>
              </a:ext>
            </a:extLst>
          </p:cNvPr>
          <p:cNvGrpSpPr/>
          <p:nvPr/>
        </p:nvGrpSpPr>
        <p:grpSpPr>
          <a:xfrm>
            <a:off x="4157847" y="2160397"/>
            <a:ext cx="3414189" cy="1977262"/>
            <a:chOff x="7279014" y="2160396"/>
            <a:chExt cx="3414189" cy="1977262"/>
          </a:xfrm>
        </p:grpSpPr>
        <p:sp>
          <p:nvSpPr>
            <p:cNvPr id="49" name="Прямоугольник: скругленные углы 48">
              <a:extLst>
                <a:ext uri="{FF2B5EF4-FFF2-40B4-BE49-F238E27FC236}">
                  <a16:creationId xmlns:a16="http://schemas.microsoft.com/office/drawing/2014/main" id="{C7A6D7BF-1929-441E-8F50-CFDD2F572F28}"/>
                </a:ext>
              </a:extLst>
            </p:cNvPr>
            <p:cNvSpPr/>
            <p:nvPr/>
          </p:nvSpPr>
          <p:spPr>
            <a:xfrm>
              <a:off x="7279014" y="2160396"/>
              <a:ext cx="3414189" cy="1977262"/>
            </a:xfrm>
            <a:prstGeom prst="roundRect">
              <a:avLst>
                <a:gd name="adj" fmla="val 10023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7FDB363D-64D3-4D12-981D-072C35F36104}"/>
                </a:ext>
              </a:extLst>
            </p:cNvPr>
            <p:cNvSpPr/>
            <p:nvPr/>
          </p:nvSpPr>
          <p:spPr>
            <a:xfrm>
              <a:off x="7443794" y="2833635"/>
              <a:ext cx="303663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dirty="0"/>
                <a:t>Отчет о финансовых </a:t>
              </a:r>
              <a:br>
                <a:rPr lang="ru-RU" b="1" dirty="0"/>
              </a:br>
              <a:r>
                <a:rPr lang="ru-RU" b="1" dirty="0"/>
                <a:t>результатах</a:t>
              </a:r>
              <a:br>
                <a:rPr lang="ru-RU" b="1" dirty="0"/>
              </a:br>
              <a:r>
                <a:rPr lang="ru-RU" dirty="0"/>
                <a:t>(прибыль и убытки)</a:t>
              </a:r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7E878D4C-839E-4C94-926F-001D161145AD}"/>
                </a:ext>
              </a:extLst>
            </p:cNvPr>
            <p:cNvSpPr/>
            <p:nvPr/>
          </p:nvSpPr>
          <p:spPr>
            <a:xfrm>
              <a:off x="7443794" y="2349956"/>
              <a:ext cx="29449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dirty="0">
                  <a:solidFill>
                    <a:schemeClr val="accent1"/>
                  </a:solidFill>
                </a:rPr>
                <a:t>Форма 2</a:t>
              </a:r>
            </a:p>
          </p:txBody>
        </p:sp>
      </p:grp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2EDB305E-8EB4-46F0-BC94-B94936EE1E0E}"/>
              </a:ext>
            </a:extLst>
          </p:cNvPr>
          <p:cNvGrpSpPr/>
          <p:nvPr/>
        </p:nvGrpSpPr>
        <p:grpSpPr>
          <a:xfrm>
            <a:off x="7883076" y="2160397"/>
            <a:ext cx="3414189" cy="1977262"/>
            <a:chOff x="7279014" y="2160396"/>
            <a:chExt cx="3414189" cy="1977262"/>
          </a:xfrm>
        </p:grpSpPr>
        <p:sp>
          <p:nvSpPr>
            <p:cNvPr id="53" name="Прямоугольник: скругленные углы 52">
              <a:extLst>
                <a:ext uri="{FF2B5EF4-FFF2-40B4-BE49-F238E27FC236}">
                  <a16:creationId xmlns:a16="http://schemas.microsoft.com/office/drawing/2014/main" id="{D2373298-F2F1-4E80-8D79-59DADDD81276}"/>
                </a:ext>
              </a:extLst>
            </p:cNvPr>
            <p:cNvSpPr/>
            <p:nvPr/>
          </p:nvSpPr>
          <p:spPr>
            <a:xfrm>
              <a:off x="7279014" y="2160396"/>
              <a:ext cx="3414189" cy="1977262"/>
            </a:xfrm>
            <a:prstGeom prst="roundRect">
              <a:avLst>
                <a:gd name="adj" fmla="val 10023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Прямоугольник 53">
              <a:extLst>
                <a:ext uri="{FF2B5EF4-FFF2-40B4-BE49-F238E27FC236}">
                  <a16:creationId xmlns:a16="http://schemas.microsoft.com/office/drawing/2014/main" id="{83182D3C-F634-44A5-BACB-927C846384A6}"/>
                </a:ext>
              </a:extLst>
            </p:cNvPr>
            <p:cNvSpPr/>
            <p:nvPr/>
          </p:nvSpPr>
          <p:spPr>
            <a:xfrm>
              <a:off x="7443794" y="2833635"/>
              <a:ext cx="3036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dirty="0"/>
                <a:t>Отчет о изменениях капитала</a:t>
              </a:r>
              <a:endParaRPr lang="ru-RU" dirty="0"/>
            </a:p>
          </p:txBody>
        </p:sp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295E597C-A3ED-4CA7-AE1E-C6D07E125474}"/>
                </a:ext>
              </a:extLst>
            </p:cNvPr>
            <p:cNvSpPr/>
            <p:nvPr/>
          </p:nvSpPr>
          <p:spPr>
            <a:xfrm>
              <a:off x="7443794" y="2349956"/>
              <a:ext cx="29449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dirty="0">
                  <a:solidFill>
                    <a:schemeClr val="accent1"/>
                  </a:solidFill>
                </a:rPr>
                <a:t>Форма 3</a:t>
              </a:r>
            </a:p>
          </p:txBody>
        </p:sp>
      </p:grpSp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5E36F5BC-6253-43FA-89E0-9CF9BBFBFB02}"/>
              </a:ext>
            </a:extLst>
          </p:cNvPr>
          <p:cNvGrpSpPr/>
          <p:nvPr/>
        </p:nvGrpSpPr>
        <p:grpSpPr>
          <a:xfrm>
            <a:off x="432619" y="4327219"/>
            <a:ext cx="3414189" cy="1977262"/>
            <a:chOff x="7279014" y="2160396"/>
            <a:chExt cx="3414189" cy="1977262"/>
          </a:xfrm>
        </p:grpSpPr>
        <p:sp>
          <p:nvSpPr>
            <p:cNvPr id="57" name="Прямоугольник: скругленные углы 56">
              <a:extLst>
                <a:ext uri="{FF2B5EF4-FFF2-40B4-BE49-F238E27FC236}">
                  <a16:creationId xmlns:a16="http://schemas.microsoft.com/office/drawing/2014/main" id="{1F4D3778-A3C0-4C6D-A933-56172C2AE7E0}"/>
                </a:ext>
              </a:extLst>
            </p:cNvPr>
            <p:cNvSpPr/>
            <p:nvPr/>
          </p:nvSpPr>
          <p:spPr>
            <a:xfrm>
              <a:off x="7279014" y="2160396"/>
              <a:ext cx="3414189" cy="1977262"/>
            </a:xfrm>
            <a:prstGeom prst="roundRect">
              <a:avLst>
                <a:gd name="adj" fmla="val 10023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496E7B00-65DF-4D27-B683-183E3B6CB4E0}"/>
                </a:ext>
              </a:extLst>
            </p:cNvPr>
            <p:cNvSpPr/>
            <p:nvPr/>
          </p:nvSpPr>
          <p:spPr>
            <a:xfrm>
              <a:off x="7443794" y="2833635"/>
              <a:ext cx="3036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dirty="0"/>
                <a:t>Отчёт о движении денежных средств</a:t>
              </a:r>
              <a:endParaRPr lang="ru-RU" dirty="0"/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E4D3F94B-5483-4053-BB80-C40CA8687DD7}"/>
                </a:ext>
              </a:extLst>
            </p:cNvPr>
            <p:cNvSpPr/>
            <p:nvPr/>
          </p:nvSpPr>
          <p:spPr>
            <a:xfrm>
              <a:off x="7443794" y="2349956"/>
              <a:ext cx="29449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dirty="0">
                  <a:solidFill>
                    <a:schemeClr val="accent1"/>
                  </a:solidFill>
                </a:rPr>
                <a:t>Форма 4</a:t>
              </a: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7B386344-0EAC-413C-9D3E-6156F64452DC}"/>
              </a:ext>
            </a:extLst>
          </p:cNvPr>
          <p:cNvGrpSpPr/>
          <p:nvPr/>
        </p:nvGrpSpPr>
        <p:grpSpPr>
          <a:xfrm>
            <a:off x="4157847" y="4327219"/>
            <a:ext cx="3414189" cy="1977262"/>
            <a:chOff x="7279014" y="2160396"/>
            <a:chExt cx="3414189" cy="1977262"/>
          </a:xfrm>
        </p:grpSpPr>
        <p:sp>
          <p:nvSpPr>
            <p:cNvPr id="61" name="Прямоугольник: скругленные углы 60">
              <a:extLst>
                <a:ext uri="{FF2B5EF4-FFF2-40B4-BE49-F238E27FC236}">
                  <a16:creationId xmlns:a16="http://schemas.microsoft.com/office/drawing/2014/main" id="{DAC3E525-8210-4BB7-B41C-FBA4DE13A9BB}"/>
                </a:ext>
              </a:extLst>
            </p:cNvPr>
            <p:cNvSpPr/>
            <p:nvPr/>
          </p:nvSpPr>
          <p:spPr>
            <a:xfrm>
              <a:off x="7279014" y="2160396"/>
              <a:ext cx="3414189" cy="1977262"/>
            </a:xfrm>
            <a:prstGeom prst="roundRect">
              <a:avLst>
                <a:gd name="adj" fmla="val 10023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2DC475F6-504D-4828-8B22-96198F64A966}"/>
                </a:ext>
              </a:extLst>
            </p:cNvPr>
            <p:cNvSpPr/>
            <p:nvPr/>
          </p:nvSpPr>
          <p:spPr>
            <a:xfrm>
              <a:off x="7443794" y="2833635"/>
              <a:ext cx="303663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dirty="0"/>
                <a:t>Отчет о целевом использовании средств</a:t>
              </a:r>
              <a:endParaRPr lang="ru-RU" dirty="0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483AC192-5405-483A-839C-56F307D39089}"/>
                </a:ext>
              </a:extLst>
            </p:cNvPr>
            <p:cNvSpPr/>
            <p:nvPr/>
          </p:nvSpPr>
          <p:spPr>
            <a:xfrm>
              <a:off x="7443794" y="2349956"/>
              <a:ext cx="29449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dirty="0">
                  <a:solidFill>
                    <a:schemeClr val="accent1"/>
                  </a:solidFill>
                </a:rPr>
                <a:t>Форма 5</a:t>
              </a:r>
            </a:p>
          </p:txBody>
        </p:sp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8B8434BB-B125-49DB-B219-ECD0F151B51E}"/>
              </a:ext>
            </a:extLst>
          </p:cNvPr>
          <p:cNvGrpSpPr/>
          <p:nvPr/>
        </p:nvGrpSpPr>
        <p:grpSpPr>
          <a:xfrm>
            <a:off x="7883076" y="4327219"/>
            <a:ext cx="3414189" cy="1977262"/>
            <a:chOff x="7279014" y="2160396"/>
            <a:chExt cx="3414189" cy="1977262"/>
          </a:xfrm>
        </p:grpSpPr>
        <p:sp>
          <p:nvSpPr>
            <p:cNvPr id="65" name="Прямоугольник: скругленные углы 64">
              <a:extLst>
                <a:ext uri="{FF2B5EF4-FFF2-40B4-BE49-F238E27FC236}">
                  <a16:creationId xmlns:a16="http://schemas.microsoft.com/office/drawing/2014/main" id="{56840A14-50CF-4BB5-B359-C21B8EDA0E33}"/>
                </a:ext>
              </a:extLst>
            </p:cNvPr>
            <p:cNvSpPr/>
            <p:nvPr/>
          </p:nvSpPr>
          <p:spPr>
            <a:xfrm>
              <a:off x="7279014" y="2160396"/>
              <a:ext cx="3414189" cy="1977262"/>
            </a:xfrm>
            <a:prstGeom prst="roundRect">
              <a:avLst>
                <a:gd name="adj" fmla="val 10023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Прямоугольник 65">
              <a:extLst>
                <a:ext uri="{FF2B5EF4-FFF2-40B4-BE49-F238E27FC236}">
                  <a16:creationId xmlns:a16="http://schemas.microsoft.com/office/drawing/2014/main" id="{DF78FE2C-E12B-4058-B68F-23E6498EF037}"/>
                </a:ext>
              </a:extLst>
            </p:cNvPr>
            <p:cNvSpPr/>
            <p:nvPr/>
          </p:nvSpPr>
          <p:spPr>
            <a:xfrm>
              <a:off x="7443794" y="2688510"/>
              <a:ext cx="303663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b="1" dirty="0"/>
                <a:t>Пояснения </a:t>
              </a:r>
              <a:br>
                <a:rPr lang="ru-RU" b="1" dirty="0"/>
              </a:br>
              <a:r>
                <a:rPr lang="ru-RU" b="1" dirty="0"/>
                <a:t>к бухгалтерскому балансу и отчёту </a:t>
              </a:r>
              <a:br>
                <a:rPr lang="ru-RU" b="1" dirty="0"/>
              </a:br>
              <a:r>
                <a:rPr lang="ru-RU" b="1" dirty="0"/>
                <a:t>о прибыли и убытках</a:t>
              </a:r>
              <a:endParaRPr lang="ru-RU" dirty="0"/>
            </a:p>
          </p:txBody>
        </p:sp>
        <p:sp>
          <p:nvSpPr>
            <p:cNvPr id="67" name="Прямоугольник 66">
              <a:extLst>
                <a:ext uri="{FF2B5EF4-FFF2-40B4-BE49-F238E27FC236}">
                  <a16:creationId xmlns:a16="http://schemas.microsoft.com/office/drawing/2014/main" id="{239511F3-02B5-4A17-AD9F-8A4D104B438C}"/>
                </a:ext>
              </a:extLst>
            </p:cNvPr>
            <p:cNvSpPr/>
            <p:nvPr/>
          </p:nvSpPr>
          <p:spPr>
            <a:xfrm>
              <a:off x="7443794" y="2349956"/>
              <a:ext cx="294493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b="1" dirty="0">
                  <a:solidFill>
                    <a:schemeClr val="accent1"/>
                  </a:solidFill>
                </a:rPr>
                <a:t>Форма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05205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8" y="1011238"/>
            <a:ext cx="11032551" cy="738664"/>
          </a:xfrm>
        </p:spPr>
        <p:txBody>
          <a:bodyPr/>
          <a:lstStyle/>
          <a:p>
            <a:r>
              <a:rPr lang="ru-RU" b="0" i="0" dirty="0">
                <a:effectLst/>
                <a:highlight>
                  <a:srgbClr val="FFFFFF"/>
                </a:highlight>
                <a:latin typeface="+mn-lt"/>
              </a:rPr>
              <a:t>Бухгалтерский баланс 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</a:rPr>
              <a:t>— это </a:t>
            </a:r>
            <a:r>
              <a:rPr lang="ru-RU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</a:rPr>
              <a:t>форма бухгалтерской отчетности, которая содержит сводную информацию </a:t>
            </a:r>
            <a:br>
              <a:rPr lang="ru-RU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</a:rPr>
            </a:br>
            <a:r>
              <a:rPr lang="ru-RU" b="1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</a:rPr>
              <a:t>о стоимости имущества и обязательствах организации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</a:rPr>
              <a:t>. Это таблица, в которой два раздела: активы и пассивы. Активы всегда должны быть равны пассивам, именно поэтому форма отчёта носит название «баланс».</a:t>
            </a:r>
            <a:endParaRPr lang="ru-RU" dirty="0">
              <a:latin typeface="+mn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Бухгалтерский баланс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76FFB83-A7FC-483A-C301-FD9FF2819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73" y="2072472"/>
            <a:ext cx="8286655" cy="41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58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830" y="1319328"/>
            <a:ext cx="4537055" cy="1969770"/>
          </a:xfrm>
        </p:spPr>
        <p:txBody>
          <a:bodyPr/>
          <a:lstStyle/>
          <a:p>
            <a:r>
              <a:rPr lang="ru-RU" dirty="0"/>
              <a:t>Отчёт о прибылях и убытках </a:t>
            </a:r>
            <a:r>
              <a:rPr lang="ru-RU" dirty="0">
                <a:solidFill>
                  <a:schemeClr val="tx1"/>
                </a:solidFill>
              </a:rPr>
              <a:t>— это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инструмент управленческого учёта, который показывает, сколько составила прибыль бизнеса и какие затраты он понёс для её получения. Он отражает реальное положение дел в компании и помогает понять, насколько эффективно бизнес справляется с задачей генерации прибыли.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 о прибылях и убытках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F0E391B5-4A77-4EC8-8B8B-942C97868F6F}"/>
              </a:ext>
            </a:extLst>
          </p:cNvPr>
          <p:cNvGrpSpPr/>
          <p:nvPr/>
        </p:nvGrpSpPr>
        <p:grpSpPr>
          <a:xfrm>
            <a:off x="5425482" y="1320669"/>
            <a:ext cx="6287688" cy="4372429"/>
            <a:chOff x="5061146" y="1190040"/>
            <a:chExt cx="6712942" cy="4668149"/>
          </a:xfrm>
        </p:grpSpPr>
        <p:sp>
          <p:nvSpPr>
            <p:cNvPr id="11" name="Прямоугольник: скругленные углы 10">
              <a:extLst>
                <a:ext uri="{FF2B5EF4-FFF2-40B4-BE49-F238E27FC236}">
                  <a16:creationId xmlns:a16="http://schemas.microsoft.com/office/drawing/2014/main" id="{EC51B887-4F1E-4F6F-AA2E-DF8C79C964D5}"/>
                </a:ext>
              </a:extLst>
            </p:cNvPr>
            <p:cNvSpPr/>
            <p:nvPr/>
          </p:nvSpPr>
          <p:spPr>
            <a:xfrm>
              <a:off x="5061146" y="1190040"/>
              <a:ext cx="6712942" cy="4203120"/>
            </a:xfrm>
            <a:prstGeom prst="roundRect">
              <a:avLst>
                <a:gd name="adj" fmla="val 4070"/>
              </a:avLst>
            </a:prstGeom>
            <a:solidFill>
              <a:srgbClr val="09297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F4A68383-CC45-448F-B3A9-2C877A83B3B2}"/>
                </a:ext>
              </a:extLst>
            </p:cNvPr>
            <p:cNvSpPr/>
            <p:nvPr/>
          </p:nvSpPr>
          <p:spPr>
            <a:xfrm>
              <a:off x="5061146" y="1655069"/>
              <a:ext cx="6712942" cy="4203120"/>
            </a:xfrm>
            <a:prstGeom prst="roundRect">
              <a:avLst>
                <a:gd name="adj" fmla="val 4070"/>
              </a:avLst>
            </a:prstGeom>
            <a:solidFill>
              <a:srgbClr val="D4E5F9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2290" name="Picture 2" descr="Picture background">
              <a:extLst>
                <a:ext uri="{FF2B5EF4-FFF2-40B4-BE49-F238E27FC236}">
                  <a16:creationId xmlns:a16="http://schemas.microsoft.com/office/drawing/2014/main" id="{82D54719-7856-B1D5-9421-0FD1599E49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8" t="16207" r="8944" b="14457"/>
            <a:stretch/>
          </p:blipFill>
          <p:spPr bwMode="auto">
            <a:xfrm>
              <a:off x="5061146" y="1464840"/>
              <a:ext cx="6712942" cy="4099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3705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7" y="1408092"/>
            <a:ext cx="4567645" cy="221599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dirty="0"/>
              <a:t>Отчёт о движении денежных средств </a:t>
            </a:r>
            <a:r>
              <a:rPr lang="ru-RU" dirty="0">
                <a:solidFill>
                  <a:schemeClr val="tx1"/>
                </a:solidFill>
              </a:rPr>
              <a:t>— это форма бухгалтерской отчётности, которая отражает все денежные поступления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и платежи компании за определённый период, а также остатки денег на начало и конец этого периода. Он помогает отслеживать фактическое движение денег компании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и выявлять расхождения между данными отчёта о финансовых результатах.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 о движении денежных средств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9292281-2F4A-4632-B212-E6056D40B491}"/>
              </a:ext>
            </a:extLst>
          </p:cNvPr>
          <p:cNvSpPr/>
          <p:nvPr/>
        </p:nvSpPr>
        <p:spPr>
          <a:xfrm>
            <a:off x="5128174" y="1408091"/>
            <a:ext cx="6631207" cy="4772789"/>
          </a:xfrm>
          <a:prstGeom prst="roundRect">
            <a:avLst>
              <a:gd name="adj" fmla="val 2625"/>
            </a:avLst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250"/>
                      </a14:imgEffect>
                      <a14:imgEffect>
                        <a14:saturation sat="64000"/>
                      </a14:imgEffect>
                      <a14:imgEffect>
                        <a14:brightnessContrast bright="5000" contrast="-14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372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2213920"/>
            <a:ext cx="9415914" cy="147732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Стандарты отчетности </a:t>
            </a:r>
            <a:br>
              <a:rPr lang="ru-RU" sz="4800" dirty="0"/>
            </a:br>
            <a:r>
              <a:rPr lang="ru-RU" sz="4800" dirty="0"/>
              <a:t>по МСФО и РСБУ</a:t>
            </a:r>
          </a:p>
        </p:txBody>
      </p:sp>
    </p:spTree>
    <p:extLst>
      <p:ext uri="{BB962C8B-B14F-4D97-AF65-F5344CB8AC3E}">
        <p14:creationId xmlns:p14="http://schemas.microsoft.com/office/powerpoint/2010/main" val="144444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2DCCC0-F1E8-18BE-39D4-79B8ECEC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МСФО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31D590-DF05-10E8-DEFE-E3B4BF155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5939" y="1200205"/>
            <a:ext cx="10752138" cy="322632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b="0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МСФО (Международные стандарты финансовой отчетности) </a:t>
            </a:r>
            <a:r>
              <a:rPr lang="ru-RU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или</a:t>
            </a:r>
            <a:r>
              <a:rPr lang="ru-RU" b="0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IFRS (International Financial Reporting Standards) </a:t>
            </a:r>
            <a:r>
              <a:rPr lang="ru-RU" b="0" i="0" dirty="0">
                <a:solidFill>
                  <a:srgbClr val="16213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— это набор общепризнанных международных стандартов, разработанных Международной финансовой отчетной стандартной радой (МФОСР) для составления и представления финансовой отчетности компаний.</a:t>
            </a:r>
          </a:p>
          <a:p>
            <a:pPr algn="l" fontAlgn="base">
              <a:spcAft>
                <a:spcPts val="1200"/>
              </a:spcAft>
            </a:pPr>
            <a:r>
              <a:rPr lang="ru-RU" b="0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Цель МСФО </a:t>
            </a:r>
            <a:r>
              <a:rPr lang="ru-RU" b="0" i="0" dirty="0">
                <a:solidFill>
                  <a:srgbClr val="16213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состоит в обеспечении прозрачности, сравнимости и надежности финансовой отчетности компаний, работающих в различных странах. Эти стандарты определяют основные принципы бухгалтерского учета и отчетности, которые должны соблюдаться при подготовке финансовой отчетности организаций.</a:t>
            </a:r>
          </a:p>
          <a:p>
            <a:pPr algn="l" fontAlgn="base">
              <a:spcAft>
                <a:spcPts val="1200"/>
              </a:spcAft>
            </a:pPr>
            <a:r>
              <a:rPr lang="ru-RU" b="0" i="0" dirty="0">
                <a:solidFill>
                  <a:srgbClr val="16213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Они также обеспечивают информацию о результативности деятельности и изменениях в финансовом положении компании, которая может быть полезной для инвесторов, кредиторов, аналитиков и других заинтересованных сторон.</a:t>
            </a:r>
          </a:p>
          <a:p>
            <a:pPr algn="l" fontAlgn="base">
              <a:spcAft>
                <a:spcPts val="1200"/>
              </a:spcAft>
            </a:pPr>
            <a:r>
              <a:rPr lang="ru-RU" b="0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МСФО</a:t>
            </a:r>
            <a:r>
              <a:rPr lang="ru-RU" b="0" i="0" dirty="0">
                <a:solidFill>
                  <a:srgbClr val="16213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— глобальные стандарты, которые применяются в более чем 140 странах.</a:t>
            </a:r>
          </a:p>
          <a:p>
            <a:pPr>
              <a:spcAft>
                <a:spcPts val="12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3819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3DB86E3-5634-A34B-D916-C2D9F3137C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934781"/>
            <a:ext cx="9616256" cy="276999"/>
          </a:xfrm>
        </p:spPr>
        <p:txBody>
          <a:bodyPr/>
          <a:lstStyle/>
          <a:p>
            <a:r>
              <a:rPr lang="ru-RU" sz="1800" dirty="0"/>
              <a:t>Основные требования: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61BFCC-CE22-2B74-4932-C1EEF54D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376244"/>
            <a:ext cx="10445588" cy="393954"/>
          </a:xfrm>
        </p:spPr>
        <p:txBody>
          <a:bodyPr/>
          <a:lstStyle/>
          <a:p>
            <a:r>
              <a:rPr lang="ru-RU" dirty="0"/>
              <a:t>Финансовая отчетность по МСФО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05A8B5-8791-CAA1-2EAB-A40248501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1342147"/>
            <a:ext cx="11343409" cy="5105393"/>
          </a:xfrm>
        </p:spPr>
        <p:txBody>
          <a:bodyPr numCol="1"/>
          <a:lstStyle/>
          <a:p>
            <a:pPr marL="342900" indent="-342900" algn="l" fontAlgn="base">
              <a:buClr>
                <a:schemeClr val="bg2"/>
              </a:buClr>
              <a:buFont typeface="+mj-lt"/>
              <a:buAutoNum type="arabicPeriod"/>
            </a:pPr>
            <a:r>
              <a:rPr lang="ru-RU" sz="1400" dirty="0"/>
              <a:t>Финансовая отчетность должна быть составлена на основе принципа </a:t>
            </a:r>
            <a:r>
              <a:rPr lang="ru-RU" sz="1400" dirty="0" err="1"/>
              <a:t>истинопризнания</a:t>
            </a:r>
            <a:r>
              <a:rPr lang="ru-RU" sz="1400" dirty="0"/>
              <a:t> (</a:t>
            </a:r>
            <a:r>
              <a:rPr lang="ru-RU" sz="1400" dirty="0" err="1"/>
              <a:t>аккруального</a:t>
            </a:r>
            <a:r>
              <a:rPr lang="ru-RU" sz="1400" dirty="0"/>
              <a:t> учета), </a:t>
            </a:r>
            <a:br>
              <a:rPr lang="ru-RU" sz="1400" dirty="0"/>
            </a:br>
            <a:r>
              <a:rPr lang="ru-RU" sz="1400" dirty="0"/>
              <a:t>который означает, что трансакции и события должны отражаться в отчетности в период, когда они произошли, а не в периоде, </a:t>
            </a:r>
            <a:br>
              <a:rPr lang="ru-RU" sz="1400" dirty="0"/>
            </a:br>
            <a:r>
              <a:rPr lang="ru-RU" sz="1400" dirty="0"/>
              <a:t>когда деньги были получены или потрачены.</a:t>
            </a:r>
          </a:p>
          <a:p>
            <a:pPr marL="342900" indent="-342900" algn="l" fontAlgn="base">
              <a:buClr>
                <a:schemeClr val="bg2"/>
              </a:buClr>
              <a:buFont typeface="+mj-lt"/>
              <a:buAutoNum type="arabicPeriod"/>
            </a:pPr>
            <a:r>
              <a:rPr lang="ru-RU" sz="1400" dirty="0"/>
              <a:t>Компании должны использовать одинаковые методы учета для сопоставимых трансакций и событий в разные периоды, чтобы обеспечить сравнимость финансовых отчетов.</a:t>
            </a:r>
          </a:p>
          <a:p>
            <a:pPr marL="342900" indent="-342900" algn="l" fontAlgn="base">
              <a:buClr>
                <a:schemeClr val="bg2"/>
              </a:buClr>
              <a:buFont typeface="+mj-lt"/>
              <a:buAutoNum type="arabicPeriod"/>
            </a:pPr>
            <a:r>
              <a:rPr lang="ru-RU" sz="1400" dirty="0"/>
              <a:t>Бизнес-сущности следует рассматривать как отдельные и независимые от своих владельцев или других связанных сущностей.</a:t>
            </a:r>
          </a:p>
          <a:p>
            <a:pPr marL="342900" indent="-342900" algn="l" fontAlgn="base">
              <a:buClr>
                <a:schemeClr val="bg2"/>
              </a:buClr>
              <a:buFont typeface="+mj-lt"/>
              <a:buAutoNum type="arabicPeriod"/>
            </a:pPr>
            <a:r>
              <a:rPr lang="ru-RU" sz="1400" dirty="0"/>
              <a:t>Финансовые отчеты должны отражать экономическую сущность трансакций и событий, а не просто юридическую форму, которая может быть использована для изменения вида операций с целью получения определенных финансовых результатов.</a:t>
            </a:r>
          </a:p>
          <a:p>
            <a:pPr marL="342900" indent="-342900" algn="l" fontAlgn="base">
              <a:buClr>
                <a:schemeClr val="bg2"/>
              </a:buClr>
              <a:buFont typeface="+mj-lt"/>
              <a:buAutoNum type="arabicPeriod"/>
            </a:pPr>
            <a:r>
              <a:rPr lang="ru-RU" sz="1400" dirty="0"/>
              <a:t>Отчетность должна быть основана на осторожных оценках и не должна завышать активы или доходы, а также не должна занижать обязательства или расходы.</a:t>
            </a:r>
          </a:p>
          <a:p>
            <a:pPr marL="342900" indent="-342900" algn="l" fontAlgn="base">
              <a:buClr>
                <a:schemeClr val="bg2"/>
              </a:buClr>
              <a:buFont typeface="+mj-lt"/>
              <a:buAutoNum type="arabicPeriod"/>
            </a:pPr>
            <a:r>
              <a:rPr lang="ru-RU" sz="1400" dirty="0"/>
              <a:t>Информативность и надежность: все предоставляемые данные должны отвечать этим параметрам, чтобы быть полезными для принятия решений заинтересованными сторонами.</a:t>
            </a:r>
          </a:p>
          <a:p>
            <a:pPr marL="342900" indent="-342900" algn="l" fontAlgn="base">
              <a:buClr>
                <a:schemeClr val="bg2"/>
              </a:buClr>
              <a:buFont typeface="+mj-lt"/>
              <a:buAutoNum type="arabicPeriod"/>
            </a:pPr>
            <a:r>
              <a:rPr lang="ru-RU" sz="1400" dirty="0"/>
              <a:t>При определении, кто именно должен отразить трансакцию в финансовой отчетности, следует учитывать, какое лицо несет связанные с ней риски и имеет право на награду.</a:t>
            </a:r>
          </a:p>
          <a:p>
            <a:pPr marL="342900" indent="-342900" algn="l" fontAlgn="base">
              <a:buClr>
                <a:schemeClr val="bg2"/>
              </a:buClr>
              <a:buFont typeface="+mj-lt"/>
              <a:buAutoNum type="arabicPeriod"/>
            </a:pPr>
            <a:r>
              <a:rPr lang="ru-RU" sz="1400" dirty="0"/>
              <a:t>Крупные компании, работающие в разных сегментах бизнеса, должны предоставлять информацию о финансовой отчетности для каждого направления отдельно.</a:t>
            </a:r>
          </a:p>
          <a:p>
            <a:pPr marL="342900" indent="-342900" algn="l" fontAlgn="base">
              <a:buClr>
                <a:schemeClr val="bg2"/>
              </a:buClr>
              <a:buFont typeface="+mj-lt"/>
              <a:buAutoNum type="arabicPeriod"/>
            </a:pPr>
            <a:r>
              <a:rPr lang="ru-RU" sz="1400" dirty="0"/>
              <a:t>Финансовая отчетность должна быть представлена таким образом, чтобы пользователи могли сравнивать данные между разными периодами и с разными компаниями.</a:t>
            </a:r>
          </a:p>
          <a:p>
            <a:pPr marL="342900" indent="-342900" algn="l" fontAlgn="base">
              <a:buClr>
                <a:schemeClr val="bg2"/>
              </a:buClr>
              <a:buFont typeface="+mj-lt"/>
              <a:buAutoNum type="arabicPeriod"/>
            </a:pPr>
            <a:r>
              <a:rPr lang="ru-RU" sz="1400" dirty="0"/>
              <a:t>Компании должны обновлять свои практики бухгалтерского учета и отчетности, чтобы соответствовать последним МСФО, которые регулярно пересматриваются и публикуются Международным советом по стандартам финансовой отчетности (МСФО).</a:t>
            </a:r>
          </a:p>
        </p:txBody>
      </p:sp>
    </p:spTree>
    <p:extLst>
      <p:ext uri="{BB962C8B-B14F-4D97-AF65-F5344CB8AC3E}">
        <p14:creationId xmlns:p14="http://schemas.microsoft.com/office/powerpoint/2010/main" val="285392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Направления банковского бизнеса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D727275-CFF7-4EF0-AF42-0663B35859C9}"/>
              </a:ext>
            </a:extLst>
          </p:cNvPr>
          <p:cNvGrpSpPr/>
          <p:nvPr/>
        </p:nvGrpSpPr>
        <p:grpSpPr>
          <a:xfrm>
            <a:off x="432619" y="2169000"/>
            <a:ext cx="3600000" cy="2520000"/>
            <a:chOff x="432619" y="2169000"/>
            <a:chExt cx="3600000" cy="2520000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37B8134D-148C-40F3-8CB4-C786A690ECD0}"/>
                </a:ext>
              </a:extLst>
            </p:cNvPr>
            <p:cNvSpPr/>
            <p:nvPr/>
          </p:nvSpPr>
          <p:spPr>
            <a:xfrm>
              <a:off x="432619" y="2169000"/>
              <a:ext cx="3600000" cy="2520000"/>
            </a:xfrm>
            <a:prstGeom prst="roundRect">
              <a:avLst>
                <a:gd name="adj" fmla="val 6065"/>
              </a:avLst>
            </a:prstGeom>
            <a:solidFill>
              <a:schemeClr val="bg2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 dirty="0">
                <a:solidFill>
                  <a:schemeClr val="tx1"/>
                </a:solidFill>
              </a:endParaRPr>
            </a:p>
            <a:p>
              <a:pPr lvl="0" algn="ctr"/>
              <a:endParaRPr lang="ru-RU" dirty="0">
                <a:solidFill>
                  <a:schemeClr val="tx1"/>
                </a:solidFill>
              </a:endParaRPr>
            </a:p>
            <a:p>
              <a:pPr lvl="0" algn="ctr"/>
              <a:endParaRPr lang="ru-RU" dirty="0">
                <a:solidFill>
                  <a:schemeClr val="tx1"/>
                </a:solidFill>
              </a:endParaRPr>
            </a:p>
            <a:p>
              <a:pPr lvl="0" algn="ctr"/>
              <a:endParaRPr lang="ru-RU" dirty="0">
                <a:solidFill>
                  <a:schemeClr val="tx1"/>
                </a:solidFill>
              </a:endParaRPr>
            </a:p>
            <a:p>
              <a:pPr lvl="0" algn="ctr"/>
              <a:r>
                <a:rPr lang="ru-RU" sz="2000" b="1" dirty="0">
                  <a:solidFill>
                    <a:schemeClr val="bg1"/>
                  </a:solidFill>
                </a:rPr>
                <a:t>Розничный бизнес</a:t>
              </a:r>
            </a:p>
          </p:txBody>
        </p:sp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B154F04D-E080-48DF-BE94-E962999E8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08076" y="2747459"/>
              <a:ext cx="649086" cy="649086"/>
            </a:xfrm>
            <a:prstGeom prst="rect">
              <a:avLst/>
            </a:prstGeom>
          </p:spPr>
        </p:pic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315F0E75-D7A3-464C-AE69-9B53BC5038F5}"/>
              </a:ext>
            </a:extLst>
          </p:cNvPr>
          <p:cNvGrpSpPr/>
          <p:nvPr/>
        </p:nvGrpSpPr>
        <p:grpSpPr>
          <a:xfrm>
            <a:off x="4296000" y="2169000"/>
            <a:ext cx="3600000" cy="2520000"/>
            <a:chOff x="4296000" y="2169000"/>
            <a:chExt cx="3600000" cy="2520000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1C25F3EB-7979-4118-8896-112988E8F388}"/>
                </a:ext>
              </a:extLst>
            </p:cNvPr>
            <p:cNvSpPr/>
            <p:nvPr/>
          </p:nvSpPr>
          <p:spPr>
            <a:xfrm>
              <a:off x="4296000" y="2169000"/>
              <a:ext cx="3600000" cy="2520000"/>
            </a:xfrm>
            <a:prstGeom prst="roundRect">
              <a:avLst>
                <a:gd name="adj" fmla="val 5655"/>
              </a:avLst>
            </a:prstGeom>
            <a:solidFill>
              <a:schemeClr val="tx1">
                <a:lumMod val="50000"/>
                <a:lumOff val="50000"/>
              </a:scheme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  <a:p>
              <a:pPr algn="ctr"/>
              <a:endParaRPr lang="ru-RU" dirty="0">
                <a:solidFill>
                  <a:schemeClr val="tx1"/>
                </a:solidFill>
              </a:endParaRPr>
            </a:p>
            <a:p>
              <a:pPr algn="ctr"/>
              <a:endParaRPr lang="ru-RU" dirty="0">
                <a:solidFill>
                  <a:schemeClr val="tx1"/>
                </a:solidFill>
              </a:endParaRPr>
            </a:p>
            <a:p>
              <a:pPr algn="ctr"/>
              <a:endParaRPr lang="ru-RU" dirty="0">
                <a:solidFill>
                  <a:schemeClr val="tx1"/>
                </a:solidFill>
              </a:endParaRPr>
            </a:p>
            <a:p>
              <a:pPr algn="ctr"/>
              <a:r>
                <a:rPr lang="ru-RU" sz="2000" b="1" dirty="0">
                  <a:solidFill>
                    <a:schemeClr val="bg1"/>
                  </a:solidFill>
                </a:rPr>
                <a:t>Средний и малый бизнес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6FED3C7-E153-4D01-9119-D01CF9DCD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1456" y="2747459"/>
              <a:ext cx="649086" cy="649086"/>
            </a:xfrm>
            <a:prstGeom prst="rect">
              <a:avLst/>
            </a:prstGeom>
          </p:spPr>
        </p:pic>
      </p:grp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4E69C13-1359-43D5-908D-11F9CFED64F8}"/>
              </a:ext>
            </a:extLst>
          </p:cNvPr>
          <p:cNvSpPr/>
          <p:nvPr/>
        </p:nvSpPr>
        <p:spPr>
          <a:xfrm>
            <a:off x="8159380" y="2169000"/>
            <a:ext cx="3600000" cy="2520000"/>
          </a:xfrm>
          <a:prstGeom prst="roundRect">
            <a:avLst>
              <a:gd name="adj" fmla="val 6539"/>
            </a:avLst>
          </a:prstGeom>
          <a:solidFill>
            <a:srgbClr val="A4BCD8"/>
          </a:solidFill>
          <a:ln w="38100">
            <a:solidFill>
              <a:srgbClr val="A4BC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  <a:p>
            <a:pPr algn="ctr"/>
            <a:r>
              <a:rPr lang="ru-RU" sz="2000" b="1" dirty="0">
                <a:solidFill>
                  <a:schemeClr val="bg1"/>
                </a:solidFill>
              </a:rPr>
              <a:t>Корпоративный бизнес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3F29D97-77C1-480E-9972-9D5CAAE454F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4837" y="2779914"/>
            <a:ext cx="649086" cy="6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54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D2E134FF-A9D4-FB4A-3990-6FEA351368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8" y="1011238"/>
            <a:ext cx="10228683" cy="553998"/>
          </a:xfrm>
        </p:spPr>
        <p:txBody>
          <a:bodyPr/>
          <a:lstStyle/>
          <a:p>
            <a:r>
              <a:rPr lang="ru-RU" sz="1800" dirty="0"/>
              <a:t>Это система норм и правил, регламентирующих процедуры учета активов, обязательств, </a:t>
            </a:r>
            <a:br>
              <a:rPr lang="ru-RU" sz="1800" dirty="0"/>
            </a:br>
            <a:r>
              <a:rPr lang="ru-RU" sz="1800" dirty="0"/>
              <a:t>доходов и расходов организации в России.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2DCCC0-F1E8-18BE-39D4-79B8ECEC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РСБУ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B31D590-DF05-10E8-DEFE-E3B4BF1550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1759228"/>
            <a:ext cx="7575918" cy="2581660"/>
          </a:xfrm>
        </p:spPr>
        <p:txBody>
          <a:bodyPr/>
          <a:lstStyle/>
          <a:p>
            <a:pPr algn="l" fontAlgn="base">
              <a:spcAft>
                <a:spcPts val="1200"/>
              </a:spcAft>
            </a:pPr>
            <a:r>
              <a:rPr lang="ru-RU" dirty="0"/>
              <a:t>РСБУ определяют, как именно организациям следует вести учет своей экономической деятельности, оформлять и представлять бухгалтерскую отчетность для внутренних и внешних пользователей, включая налоговые органы, собственников, инвесторов, кредиторов и другие заинтересованные стороны.</a:t>
            </a:r>
          </a:p>
          <a:p>
            <a:pPr algn="l" fontAlgn="base">
              <a:spcAft>
                <a:spcPts val="1200"/>
              </a:spcAft>
            </a:pPr>
            <a:r>
              <a:rPr lang="ru-RU" dirty="0"/>
              <a:t>Министерство финансов России является органом, регламентирующим основные принципы и инструкции РСБУ, которые применяются для всех компаний, регистрирующихся и ведущих бизнес на территории страны.</a:t>
            </a:r>
          </a:p>
          <a:p>
            <a:pPr algn="l" fontAlgn="base">
              <a:spcAft>
                <a:spcPts val="1200"/>
              </a:spcAft>
            </a:pPr>
            <a:endParaRPr lang="ru-RU" dirty="0"/>
          </a:p>
          <a:p>
            <a:pPr algn="l" fontAlgn="base">
              <a:spcAft>
                <a:spcPts val="1200"/>
              </a:spcAft>
            </a:pPr>
            <a:endParaRPr lang="ru-RU" dirty="0"/>
          </a:p>
          <a:p>
            <a:pPr algn="l" fontAlgn="base">
              <a:spcAft>
                <a:spcPts val="1200"/>
              </a:spcAft>
            </a:pPr>
            <a:endParaRPr lang="ru-RU" dirty="0"/>
          </a:p>
        </p:txBody>
      </p:sp>
      <p:pic>
        <p:nvPicPr>
          <p:cNvPr id="2050" name="Picture 2" descr="Картинки вопрос - 80 фото">
            <a:extLst>
              <a:ext uri="{FF2B5EF4-FFF2-40B4-BE49-F238E27FC236}">
                <a16:creationId xmlns:a16="http://schemas.microsoft.com/office/drawing/2014/main" id="{C390E2E4-6C65-4187-ADE2-A254E00C1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068" y="2785068"/>
            <a:ext cx="4072932" cy="407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409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61BFCC-CE22-2B74-4932-C1EEF54D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10445588" cy="787908"/>
          </a:xfrm>
        </p:spPr>
        <p:txBody>
          <a:bodyPr/>
          <a:lstStyle/>
          <a:p>
            <a:r>
              <a:rPr lang="ru-RU" dirty="0"/>
              <a:t>Основные требования финансовой </a:t>
            </a:r>
            <a:br>
              <a:rPr lang="ru-RU" dirty="0"/>
            </a:br>
            <a:r>
              <a:rPr lang="ru-RU" dirty="0"/>
              <a:t>отчетности по РСБУ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05A8B5-8791-CAA1-2EAB-A40248501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1458500"/>
            <a:ext cx="10972260" cy="3529231"/>
          </a:xfrm>
        </p:spPr>
        <p:txBody>
          <a:bodyPr/>
          <a:lstStyle/>
          <a:p>
            <a:pPr algn="l" fontAlgn="base" latinLnBrk="0">
              <a:spcAft>
                <a:spcPts val="1200"/>
              </a:spcAft>
            </a:pPr>
            <a:r>
              <a:rPr lang="ru-RU" dirty="0"/>
              <a:t>В РСБУ прописаны требования к тому, как компании должны вести бухгалтерский учёт. </a:t>
            </a:r>
            <a:br>
              <a:rPr lang="ru-RU" dirty="0"/>
            </a:br>
            <a:r>
              <a:rPr lang="ru-RU" dirty="0"/>
              <a:t>Основные требования — к языку, валюте, отчётному периоду и способу ведения бухучёта.</a:t>
            </a:r>
          </a:p>
          <a:p>
            <a:pPr marL="342900" indent="-342900" algn="l" fontAlgn="base" latinLnBrk="0">
              <a:spcAft>
                <a:spcPts val="1200"/>
              </a:spcAft>
              <a:buFont typeface="+mj-lt"/>
              <a:buAutoNum type="arabicPeriod"/>
            </a:pPr>
            <a:r>
              <a:rPr lang="ru-RU" b="1" dirty="0">
                <a:solidFill>
                  <a:schemeClr val="bg2"/>
                </a:solidFill>
              </a:rPr>
              <a:t>Язык. </a:t>
            </a:r>
            <a:r>
              <a:rPr lang="ru-RU" dirty="0"/>
              <a:t>Отчёты, документы и журналы составляют на русском языке. Исключения бывают только в случаях, когда компания работает с иностранными партнёрами, инвесторами и кредиторами. Для них компания должна делать перевод отчётов и первичной документации.</a:t>
            </a:r>
          </a:p>
          <a:p>
            <a:pPr marL="342900" indent="-342900" algn="l" fontAlgn="base" latinLnBrk="0">
              <a:spcAft>
                <a:spcPts val="1200"/>
              </a:spcAft>
              <a:buFont typeface="+mj-lt"/>
              <a:buAutoNum type="arabicPeriod"/>
            </a:pPr>
            <a:r>
              <a:rPr lang="ru-RU" b="1" dirty="0">
                <a:solidFill>
                  <a:schemeClr val="bg2"/>
                </a:solidFill>
              </a:rPr>
              <a:t>Валюта.</a:t>
            </a:r>
            <a:r>
              <a:rPr lang="ru-RU" dirty="0"/>
              <a:t> Бухгалтерский учёт ведут только в российских рублях. Если операции проходят в иностранной валюте, её конвертируют в рубли.</a:t>
            </a:r>
          </a:p>
          <a:p>
            <a:pPr marL="342900" indent="-342900" algn="l" fontAlgn="base" latinLnBrk="0">
              <a:spcAft>
                <a:spcPts val="1200"/>
              </a:spcAft>
              <a:buFont typeface="+mj-lt"/>
              <a:buAutoNum type="arabicPeriod"/>
            </a:pPr>
            <a:r>
              <a:rPr lang="ru-RU" b="1" dirty="0">
                <a:solidFill>
                  <a:schemeClr val="bg2"/>
                </a:solidFill>
              </a:rPr>
              <a:t>Отчётный период.</a:t>
            </a:r>
            <a:r>
              <a:rPr lang="ru-RU" dirty="0"/>
              <a:t> Компании сдают отчётность за год до 31 марта следующего за ним года. Для некоторых категорий организаций установлены промежуточные периоды — они сдают отчётность каждые три, шесть и девять месяцев.</a:t>
            </a:r>
          </a:p>
          <a:p>
            <a:pPr marL="342900" indent="-342900" algn="l" fontAlgn="base" latinLnBrk="0">
              <a:spcAft>
                <a:spcPts val="1200"/>
              </a:spcAft>
              <a:buFont typeface="+mj-lt"/>
              <a:buAutoNum type="arabicPeriod"/>
            </a:pPr>
            <a:r>
              <a:rPr lang="ru-RU" b="1" dirty="0">
                <a:solidFill>
                  <a:schemeClr val="bg2"/>
                </a:solidFill>
              </a:rPr>
              <a:t>Способ ведения бухучёта.</a:t>
            </a:r>
            <a:r>
              <a:rPr lang="ru-RU" dirty="0"/>
              <a:t> Компании отображают операции методом двойной записи. Это значит, что сумму операции записывают по двум счетам — по дебету и кредиту.</a:t>
            </a:r>
          </a:p>
          <a:p>
            <a:pPr algn="l" fontAlgn="base" latinLnBrk="0">
              <a:spcAft>
                <a:spcPts val="1200"/>
              </a:spcAft>
            </a:pPr>
            <a:endParaRPr lang="ru-RU" dirty="0"/>
          </a:p>
          <a:p>
            <a:pPr algn="l" fontAlgn="base" latinLnBrk="0">
              <a:spcAft>
                <a:spcPts val="1200"/>
              </a:spcAft>
            </a:pPr>
            <a:endParaRPr lang="ru-RU" dirty="0"/>
          </a:p>
          <a:p>
            <a:pPr algn="l" fontAlgn="base" latinLnBrk="0">
              <a:spcAft>
                <a:spcPts val="1200"/>
              </a:spcAft>
            </a:pPr>
            <a:endParaRPr lang="ru-RU" dirty="0"/>
          </a:p>
          <a:p>
            <a:pPr algn="l" fontAlgn="base" latinLnBrk="0">
              <a:spcAft>
                <a:spcPts val="12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9745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D61BFCC-CE22-2B74-4932-C1EEF54D5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10445588" cy="371384"/>
          </a:xfrm>
        </p:spPr>
        <p:txBody>
          <a:bodyPr/>
          <a:lstStyle/>
          <a:p>
            <a:r>
              <a:rPr lang="ru-RU" b="1" i="0" dirty="0">
                <a:solidFill>
                  <a:srgbClr val="162136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Особенности отчетности по РСБУ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C05A8B5-8791-CAA1-2EAB-A40248501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20" y="1011237"/>
            <a:ext cx="11062694" cy="5691013"/>
          </a:xfrm>
        </p:spPr>
        <p:txBody>
          <a:bodyPr/>
          <a:lstStyle/>
          <a:p>
            <a:pPr marL="285750" indent="-285750" algn="l">
              <a:spcAft>
                <a:spcPts val="1200"/>
              </a:spcAft>
              <a:buClr>
                <a:schemeClr val="bg2"/>
              </a:buClr>
              <a:buSzPct val="120000"/>
              <a:buFont typeface="Wingdings" panose="05000000000000000000" pitchFamily="2" charset="2"/>
              <a:buChar char="Ø"/>
            </a:pPr>
            <a:r>
              <a:rPr lang="ru-RU" b="1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Ориентация на российскую законодательную систему: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РСБУ разработаны с учетом особенностей российского законодательства и учитывают требования, предъявляемые к учетной отчетности в РФ.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SzPct val="120000"/>
              <a:buFont typeface="Wingdings" panose="05000000000000000000" pitchFamily="2" charset="2"/>
              <a:buChar char="Ø"/>
            </a:pPr>
            <a:r>
              <a:rPr lang="ru-RU" b="1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Принципы оценки: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РСБУ применяют принципы оценки, установленные МСФО, с учетом специфики российского бизнеса. Один из основных принципов - принцип осторожности, который требует более консервативного подхода к оценке активов и обязательств.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SzPct val="120000"/>
              <a:buFont typeface="Wingdings" panose="05000000000000000000" pitchFamily="2" charset="2"/>
              <a:buChar char="Ø"/>
            </a:pPr>
            <a:r>
              <a:rPr lang="ru-RU" b="1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Детализация учетных записей: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РСБУ устанавливают большое количество учетных записей, позволяющих более детально отражать операции и события в бухгалтерском учете. Это позволяет получить более точную </a:t>
            </a:r>
            <a:b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и подробную информацию о финансовом состоянии и результативности предприятия.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SzPct val="120000"/>
              <a:buFont typeface="Wingdings" panose="05000000000000000000" pitchFamily="2" charset="2"/>
              <a:buChar char="Ø"/>
            </a:pPr>
            <a:r>
              <a:rPr lang="ru-RU" b="1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Обязательность применения: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В отличие от МСФО, применение РСБУ является обязательным для всех организаций, осуществляющих хозяйственную деятельность на территории РФ. Это обеспечивает единый подход к ведению бухгалтерского учета и анализу финансовой отчетности в стране.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SzPct val="120000"/>
              <a:buFont typeface="Wingdings" panose="05000000000000000000" pitchFamily="2" charset="2"/>
              <a:buChar char="Ø"/>
            </a:pPr>
            <a:r>
              <a:rPr lang="ru-RU" b="1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Гибкость и возможность выбора: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РСБУ предоставляют организациям некоторую гибкость в выборе учетной политики и применяемых методов оценки. Это позволяет учетной отчетности лучше отражать особенности </a:t>
            </a:r>
            <a:b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и специфику конкретной организации.</a:t>
            </a:r>
          </a:p>
          <a:p>
            <a:pPr marL="285750" indent="-285750" algn="l">
              <a:spcAft>
                <a:spcPts val="1200"/>
              </a:spcAft>
              <a:buClr>
                <a:schemeClr val="bg2"/>
              </a:buClr>
              <a:buSzPct val="120000"/>
              <a:buFont typeface="Wingdings" panose="05000000000000000000" pitchFamily="2" charset="2"/>
              <a:buChar char="Ø"/>
            </a:pPr>
            <a:r>
              <a:rPr lang="ru-RU" b="1" i="0" dirty="0">
                <a:solidFill>
                  <a:schemeClr val="bg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Разделение на высококачественную и неконсолидированную отчетность: </a:t>
            </a: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РСБУ предусматривают разделение на высококачественную и неконсолидированную отчетность. Высококачественная отчетность требуется учредителям (акционерам) предприятия и может быть использована при принятии решений, </a:t>
            </a:r>
            <a:b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в том числе налоговых. Неконсолидированная отчетность представляется в налоговые органы, государственные и другие контролирующие органы.</a:t>
            </a:r>
          </a:p>
        </p:txBody>
      </p:sp>
    </p:spTree>
    <p:extLst>
      <p:ext uri="{BB962C8B-B14F-4D97-AF65-F5344CB8AC3E}">
        <p14:creationId xmlns:p14="http://schemas.microsoft.com/office/powerpoint/2010/main" val="1426585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05006"/>
            <a:ext cx="6550985" cy="2446824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РСБУ прежде всего нацелены </a:t>
            </a:r>
            <a:r>
              <a:rPr lang="ru-RU" dirty="0"/>
              <a:t>на удовлетворение требований регулирующих инстанций</a:t>
            </a:r>
            <a:r>
              <a:rPr lang="ru-RU" dirty="0">
                <a:solidFill>
                  <a:schemeClr val="tx1"/>
                </a:solidFill>
              </a:rPr>
              <a:t>, например налоговых органов, тогда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как Международные стандарты финансовой отчетности (МСФО) ориентированы </a:t>
            </a:r>
            <a:r>
              <a:rPr lang="ru-RU" dirty="0"/>
              <a:t>на информационные запросы заинтересованных пользователей </a:t>
            </a:r>
            <a:r>
              <a:rPr lang="ru-RU" dirty="0">
                <a:solidFill>
                  <a:schemeClr val="tx1"/>
                </a:solidFill>
              </a:rPr>
              <a:t>— акционеров, инвесторов и бизнес-партнеров, которые заинтересованы в финансовом состоянии компании.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МСФО </a:t>
            </a:r>
            <a:r>
              <a:rPr lang="en-US" dirty="0"/>
              <a:t>vs </a:t>
            </a:r>
            <a:r>
              <a:rPr lang="ru-RU" dirty="0"/>
              <a:t>РСБУ</a:t>
            </a:r>
          </a:p>
        </p:txBody>
      </p:sp>
      <p:pic>
        <p:nvPicPr>
          <p:cNvPr id="17410" name="Picture 2" descr="Отличия РСБУ и МСФО">
            <a:extLst>
              <a:ext uri="{FF2B5EF4-FFF2-40B4-BE49-F238E27FC236}">
                <a16:creationId xmlns:a16="http://schemas.microsoft.com/office/drawing/2014/main" id="{109DF3BC-AD7F-25BF-57CB-F40CCF40B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4110886"/>
            <a:ext cx="5494228" cy="274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FDFF053-9417-4A96-8485-EB432C4F5988}"/>
              </a:ext>
            </a:extLst>
          </p:cNvPr>
          <p:cNvSpPr/>
          <p:nvPr/>
        </p:nvSpPr>
        <p:spPr>
          <a:xfrm>
            <a:off x="224413" y="6126931"/>
            <a:ext cx="103665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https://glgroup.su/blog/tpost/kpuv1fad21-rsbu-i-msfo-chto-eto-takoe-osnovnie-otli</a:t>
            </a:r>
            <a:r>
              <a:rPr lang="ru-RU" sz="14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endParaRPr lang="ru-RU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7E1813-7E97-45CC-861D-976A644EE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786" y="0"/>
            <a:ext cx="4570214" cy="6858000"/>
          </a:xfrm>
          <a:prstGeom prst="rect">
            <a:avLst/>
          </a:prstGeom>
        </p:spPr>
      </p:pic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28CBD2A6-960B-4F5F-9399-5FFA03E92B76}"/>
              </a:ext>
            </a:extLst>
          </p:cNvPr>
          <p:cNvSpPr/>
          <p:nvPr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9337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20" y="1204267"/>
            <a:ext cx="9183654" cy="1631216"/>
          </a:xfrm>
        </p:spPr>
        <p:txBody>
          <a:bodyPr/>
          <a:lstStyle/>
          <a:p>
            <a:pPr marL="342900" indent="-342900" algn="l">
              <a:buClr>
                <a:schemeClr val="bg2"/>
              </a:buClr>
              <a:buFont typeface="+mj-lt"/>
              <a:buAutoNum type="arabicPeriod"/>
            </a:pP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Обе системы предназначены для составления финансовой отчетности и обеспечения достоверной информации о финансовом положении и результативности предприятия.</a:t>
            </a:r>
          </a:p>
          <a:p>
            <a:pPr marL="342900" indent="-342900" algn="l">
              <a:buClr>
                <a:schemeClr val="bg2"/>
              </a:buClr>
              <a:buFont typeface="+mj-lt"/>
              <a:buAutoNum type="arabicPeriod"/>
            </a:pP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Обе системы имеют одну общую цель - обеспечить сопоставимость финансовой информации между различными предприятиями и странами.</a:t>
            </a:r>
          </a:p>
          <a:p>
            <a:pPr marL="342900" indent="-342900" algn="l">
              <a:buClr>
                <a:schemeClr val="bg2"/>
              </a:buClr>
              <a:buFont typeface="+mj-lt"/>
              <a:buAutoNum type="arabicPeriod"/>
            </a:pP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Обе системы возлагают требования по применению сущности, денежных средств и даты </a:t>
            </a:r>
            <a:b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в финансовой отчетности.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Сходства МСФО и РСБУ</a:t>
            </a:r>
          </a:p>
        </p:txBody>
      </p:sp>
      <p:pic>
        <p:nvPicPr>
          <p:cNvPr id="1026" name="Picture 2" descr="Только плюсы | Читать свежий выпуск газеты ЧО онлайн и бесплатно —  Читинское Обозрение">
            <a:extLst>
              <a:ext uri="{FF2B5EF4-FFF2-40B4-BE49-F238E27FC236}">
                <a16:creationId xmlns:a16="http://schemas.microsoft.com/office/drawing/2014/main" id="{57DB1C16-6C08-4F3C-B018-27CE1B75E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185" y="3336054"/>
            <a:ext cx="4704815" cy="35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815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165637"/>
            <a:ext cx="10339214" cy="2431435"/>
          </a:xfrm>
        </p:spPr>
        <p:txBody>
          <a:bodyPr/>
          <a:lstStyle/>
          <a:p>
            <a:pPr marL="342900" indent="-342900" algn="l">
              <a:spcAft>
                <a:spcPts val="1200"/>
              </a:spcAft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РСБУ являются национальными стандартами, которые применяются только в России, в то время как МСФО являются международными стандартами, которые применяются во многих других странах.</a:t>
            </a:r>
          </a:p>
          <a:p>
            <a:pPr marL="342900" indent="-342900" algn="l">
              <a:spcAft>
                <a:spcPts val="1200"/>
              </a:spcAft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РСБУ имеют некоторые отличия и дополнения к МСФО. Например, РСБУ содержат дополнительные правила для отражения особенностей российского налогового и бухгалтерского законодательства.</a:t>
            </a:r>
          </a:p>
          <a:p>
            <a:pPr marL="342900" indent="-342900" algn="l">
              <a:spcAft>
                <a:spcPts val="1200"/>
              </a:spcAft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В РСБУ существуют некоторые иные методы оценки активов и обязательств, а также иные требования по представлению и раскрытию информации по сравнению с МСФО.</a:t>
            </a:r>
          </a:p>
          <a:p>
            <a:pPr marL="342900" indent="-342900" algn="l">
              <a:spcAft>
                <a:spcPts val="1200"/>
              </a:spcAft>
              <a:buClr>
                <a:schemeClr val="bg2"/>
              </a:buClr>
              <a:buSzPct val="100000"/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Обновления в МСФО выпускаются Международным советом по стандартизации бухгалтерского учета (МССБ), тогда как РСБУ обновляются Министерством финансов Российской Федерации.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Различия МСФО и РСБУ</a:t>
            </a:r>
          </a:p>
        </p:txBody>
      </p:sp>
      <p:pic>
        <p:nvPicPr>
          <p:cNvPr id="7172" name="Picture 4" descr="Picture background">
            <a:extLst>
              <a:ext uri="{FF2B5EF4-FFF2-40B4-BE49-F238E27FC236}">
                <a16:creationId xmlns:a16="http://schemas.microsoft.com/office/drawing/2014/main" id="{DA19D099-4185-396B-7102-BF6642A9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644" y="3687745"/>
            <a:ext cx="4758356" cy="31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248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2202346"/>
            <a:ext cx="9415914" cy="147732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4800" dirty="0"/>
              <a:t>Учет банковских </a:t>
            </a:r>
            <a:br>
              <a:rPr lang="ru-RU" sz="4800" dirty="0"/>
            </a:br>
            <a:r>
              <a:rPr lang="ru-RU" sz="4800" dirty="0"/>
              <a:t>продуктов на счетах</a:t>
            </a:r>
          </a:p>
        </p:txBody>
      </p:sp>
    </p:spTree>
    <p:extLst>
      <p:ext uri="{BB962C8B-B14F-4D97-AF65-F5344CB8AC3E}">
        <p14:creationId xmlns:p14="http://schemas.microsoft.com/office/powerpoint/2010/main" val="2885674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F08E213-124C-407F-B6B0-1DEE03E09256}"/>
              </a:ext>
            </a:extLst>
          </p:cNvPr>
          <p:cNvSpPr/>
          <p:nvPr/>
        </p:nvSpPr>
        <p:spPr>
          <a:xfrm>
            <a:off x="540747" y="2522135"/>
            <a:ext cx="11125389" cy="1105319"/>
          </a:xfrm>
          <a:prstGeom prst="roundRect">
            <a:avLst>
              <a:gd name="adj" fmla="val 7576"/>
            </a:avLst>
          </a:prstGeom>
          <a:solidFill>
            <a:schemeClr val="bg1">
              <a:alpha val="7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40747" y="294742"/>
            <a:ext cx="3126901" cy="5915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dirty="0"/>
              <a:t>Пример</a:t>
            </a:r>
            <a:endParaRPr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0747" y="1113086"/>
            <a:ext cx="10874180" cy="1257610"/>
          </a:xfrm>
          <a:prstGeom prst="rect">
            <a:avLst/>
          </a:prstGeom>
        </p:spPr>
        <p:txBody>
          <a:bodyPr vert="horz" wrap="square" lIns="0" tIns="26247" rIns="0" bIns="0" rtlCol="0">
            <a:spAutoFit/>
          </a:bodyPr>
          <a:lstStyle/>
          <a:p>
            <a:pPr marR="6773">
              <a:spcAft>
                <a:spcPts val="1200"/>
              </a:spcAft>
            </a:pPr>
            <a:r>
              <a:rPr sz="1600" dirty="0"/>
              <a:t>Согласно условиям договора негосударственной </a:t>
            </a:r>
            <a:r>
              <a:rPr sz="1600" dirty="0" err="1"/>
              <a:t>коммерческой</a:t>
            </a:r>
            <a:r>
              <a:rPr sz="1600" dirty="0"/>
              <a:t> </a:t>
            </a:r>
            <a:r>
              <a:rPr sz="1600" dirty="0" err="1"/>
              <a:t>организации</a:t>
            </a:r>
            <a:r>
              <a:rPr lang="ru-RU" sz="1600" dirty="0"/>
              <a:t> </a:t>
            </a:r>
            <a:r>
              <a:rPr sz="1600" dirty="0" err="1"/>
              <a:t>выдается</a:t>
            </a:r>
            <a:r>
              <a:rPr sz="1600" dirty="0"/>
              <a:t> рублевый </a:t>
            </a:r>
            <a:r>
              <a:rPr sz="1600" dirty="0" err="1"/>
              <a:t>кредит</a:t>
            </a:r>
            <a:r>
              <a:rPr sz="1600" dirty="0"/>
              <a:t> </a:t>
            </a:r>
            <a:br>
              <a:rPr lang="ru-RU" sz="1600" dirty="0"/>
            </a:br>
            <a:r>
              <a:rPr sz="1600" dirty="0" err="1"/>
              <a:t>на</a:t>
            </a:r>
            <a:r>
              <a:rPr sz="1600" dirty="0"/>
              <a:t> срок 1 год на сумму 1 000 000, 00 руб. путем  перечисления средств на счет организации. </a:t>
            </a:r>
            <a:br>
              <a:rPr lang="ru-RU" sz="1600" dirty="0"/>
            </a:br>
            <a:br>
              <a:rPr lang="ru-RU" sz="1600" dirty="0"/>
            </a:br>
            <a:r>
              <a:rPr sz="1600" dirty="0" err="1"/>
              <a:t>Известно</a:t>
            </a:r>
            <a:r>
              <a:rPr sz="1600" dirty="0"/>
              <a:t>, </a:t>
            </a:r>
            <a:r>
              <a:rPr sz="1600" dirty="0" err="1"/>
              <a:t>что</a:t>
            </a:r>
            <a:r>
              <a:rPr sz="1600" dirty="0"/>
              <a:t> </a:t>
            </a:r>
            <a:r>
              <a:rPr sz="1600" dirty="0" err="1"/>
              <a:t>ссуд</a:t>
            </a:r>
            <a:r>
              <a:rPr lang="ru-RU" sz="1600" dirty="0"/>
              <a:t>е</a:t>
            </a:r>
            <a:r>
              <a:rPr sz="1600" dirty="0"/>
              <a:t> </a:t>
            </a:r>
            <a:r>
              <a:rPr sz="1600" dirty="0" err="1"/>
              <a:t>присвоена</a:t>
            </a:r>
            <a:r>
              <a:rPr sz="1600" dirty="0"/>
              <a:t> </a:t>
            </a:r>
            <a:r>
              <a:rPr sz="1600" dirty="0" err="1"/>
              <a:t>первая</a:t>
            </a:r>
            <a:r>
              <a:rPr lang="ru-RU" sz="1600" dirty="0"/>
              <a:t> </a:t>
            </a:r>
            <a:r>
              <a:rPr sz="1600" dirty="0"/>
              <a:t>(I) категория качества, процентная ставка составляет 24% годовых. </a:t>
            </a:r>
            <a:r>
              <a:rPr sz="1600" dirty="0" err="1"/>
              <a:t>Возврат</a:t>
            </a:r>
            <a:r>
              <a:rPr lang="ru-RU" sz="1600" dirty="0"/>
              <a:t> </a:t>
            </a:r>
            <a:r>
              <a:rPr sz="1600" dirty="0" err="1"/>
              <a:t>выда</a:t>
            </a:r>
            <a:r>
              <a:rPr lang="ru-RU" sz="1600" dirty="0"/>
              <a:t>н</a:t>
            </a:r>
            <a:r>
              <a:rPr sz="1600" dirty="0" err="1"/>
              <a:t>ной</a:t>
            </a:r>
            <a:r>
              <a:rPr sz="1600" dirty="0"/>
              <a:t> ссуды 1 000 000,00 руб., сроком на 1 год производится с текущего  счета клиента.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47669" y="2721883"/>
            <a:ext cx="10711543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86">
              <a:lnSpc>
                <a:spcPts val="2660"/>
              </a:lnSpc>
              <a:buSzPts val="3700"/>
              <a:tabLst>
                <a:tab pos="323419" algn="l"/>
              </a:tabLst>
            </a:pPr>
            <a:r>
              <a:rPr sz="1600" b="1" dirty="0">
                <a:solidFill>
                  <a:schemeClr val="bg2"/>
                </a:solidFill>
              </a:rPr>
              <a:t>40702 (П) </a:t>
            </a:r>
            <a:r>
              <a:rPr sz="1600" dirty="0"/>
              <a:t>Счет негосударственной коммерческой организации</a:t>
            </a:r>
          </a:p>
          <a:p>
            <a:pPr marL="16086">
              <a:spcBef>
                <a:spcPts val="479"/>
              </a:spcBef>
              <a:buSzPts val="3700"/>
              <a:tabLst>
                <a:tab pos="323419" algn="l"/>
              </a:tabLst>
            </a:pPr>
            <a:r>
              <a:rPr sz="1600" b="1" dirty="0">
                <a:solidFill>
                  <a:schemeClr val="bg2"/>
                </a:solidFill>
              </a:rPr>
              <a:t>45207 (А) </a:t>
            </a:r>
            <a:r>
              <a:rPr sz="1600" dirty="0"/>
              <a:t>Кредиты, предоставленные негосударственным коммерческим организациям на срок от 1 </a:t>
            </a:r>
            <a:r>
              <a:rPr sz="1600" dirty="0" err="1"/>
              <a:t>до</a:t>
            </a:r>
            <a:r>
              <a:rPr lang="ru-RU" sz="1600" dirty="0"/>
              <a:t> 3 лет</a:t>
            </a:r>
            <a:endParaRPr sz="1600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E19D4F8-8F40-436F-895A-56BC88304C1C}"/>
              </a:ext>
            </a:extLst>
          </p:cNvPr>
          <p:cNvSpPr/>
          <p:nvPr/>
        </p:nvSpPr>
        <p:spPr>
          <a:xfrm>
            <a:off x="540747" y="3786026"/>
            <a:ext cx="11125389" cy="1105319"/>
          </a:xfrm>
          <a:prstGeom prst="roundRect">
            <a:avLst>
              <a:gd name="adj" fmla="val 7576"/>
            </a:avLst>
          </a:prstGeom>
          <a:solidFill>
            <a:schemeClr val="bg1">
              <a:alpha val="70000"/>
            </a:schemeClr>
          </a:solidFill>
          <a:ln w="38100">
            <a:solidFill>
              <a:srgbClr val="7792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E4781BD2-BF21-445B-9822-F6F776B6DA6D}"/>
              </a:ext>
            </a:extLst>
          </p:cNvPr>
          <p:cNvSpPr txBox="1"/>
          <p:nvPr/>
        </p:nvSpPr>
        <p:spPr>
          <a:xfrm>
            <a:off x="747669" y="3985774"/>
            <a:ext cx="10711543" cy="656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86">
              <a:lnSpc>
                <a:spcPts val="2660"/>
              </a:lnSpc>
              <a:buSzPts val="3700"/>
              <a:tabLst>
                <a:tab pos="323419" algn="l"/>
              </a:tabLst>
            </a:pPr>
            <a:r>
              <a:rPr lang="ru-RU" sz="1600" b="1" spc="-67" dirty="0">
                <a:solidFill>
                  <a:srgbClr val="7792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45208</a:t>
            </a:r>
            <a:r>
              <a:rPr lang="ru-RU" sz="1600" b="1" spc="300" dirty="0">
                <a:solidFill>
                  <a:srgbClr val="7792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spc="-120" dirty="0">
                <a:solidFill>
                  <a:srgbClr val="7792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(А)</a:t>
            </a:r>
            <a:r>
              <a:rPr lang="ru-RU" sz="1600" b="1" spc="-27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spc="-20" dirty="0">
                <a:latin typeface="Arial" panose="020B0604020202020204" pitchFamily="34" charset="0"/>
                <a:cs typeface="Arial" panose="020B0604020202020204" pitchFamily="34" charset="0"/>
              </a:rPr>
              <a:t>Кредиты,</a:t>
            </a:r>
            <a:r>
              <a:rPr lang="ru-RU" sz="16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spc="-13" dirty="0">
                <a:latin typeface="Arial" panose="020B0604020202020204" pitchFamily="34" charset="0"/>
                <a:cs typeface="Arial" panose="020B0604020202020204" pitchFamily="34" charset="0"/>
              </a:rPr>
              <a:t>предоставленные</a:t>
            </a:r>
            <a:r>
              <a:rPr lang="ru-RU" sz="16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spc="-13" dirty="0">
                <a:latin typeface="Arial" panose="020B0604020202020204" pitchFamily="34" charset="0"/>
                <a:cs typeface="Arial" panose="020B0604020202020204" pitchFamily="34" charset="0"/>
              </a:rPr>
              <a:t>негосударственным</a:t>
            </a:r>
            <a:r>
              <a:rPr lang="ru-RU" sz="16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коммерческим</a:t>
            </a:r>
            <a:r>
              <a:rPr lang="ru-RU" sz="1600" spc="-3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spc="-7" dirty="0">
                <a:latin typeface="Arial" panose="020B0604020202020204" pitchFamily="34" charset="0"/>
                <a:cs typeface="Arial" panose="020B0604020202020204" pitchFamily="34" charset="0"/>
              </a:rPr>
              <a:t>организациям</a:t>
            </a:r>
            <a:r>
              <a:rPr lang="ru-RU" sz="16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spc="-13" dirty="0">
                <a:latin typeface="Arial" panose="020B0604020202020204" pitchFamily="34" charset="0"/>
                <a:cs typeface="Arial" panose="020B0604020202020204" pitchFamily="34" charset="0"/>
              </a:rPr>
              <a:t>на</a:t>
            </a:r>
            <a:r>
              <a:rPr lang="ru-RU" sz="16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срок</a:t>
            </a:r>
            <a:r>
              <a:rPr lang="ru-RU" sz="1600" spc="31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spc="-13" dirty="0">
                <a:latin typeface="Arial" panose="020B0604020202020204" pitchFamily="34" charset="0"/>
                <a:cs typeface="Arial" panose="020B0604020202020204" pitchFamily="34" charset="0"/>
              </a:rPr>
              <a:t>свыше</a:t>
            </a:r>
            <a:r>
              <a:rPr lang="ru-RU" sz="16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spc="2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1600" spc="-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spc="-40" dirty="0">
                <a:latin typeface="Arial" panose="020B0604020202020204" pitchFamily="34" charset="0"/>
                <a:cs typeface="Arial" panose="020B0604020202020204" pitchFamily="34" charset="0"/>
              </a:rPr>
              <a:t>лет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6086">
              <a:spcBef>
                <a:spcPts val="479"/>
              </a:spcBef>
              <a:buSzPts val="3700"/>
              <a:tabLst>
                <a:tab pos="323419" algn="l"/>
              </a:tabLst>
            </a:pPr>
            <a:r>
              <a:rPr lang="ru-RU" sz="1600" b="1" spc="-67" dirty="0">
                <a:solidFill>
                  <a:srgbClr val="7792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47427</a:t>
            </a:r>
            <a:r>
              <a:rPr lang="ru-RU" sz="1600" b="1" spc="267" dirty="0">
                <a:solidFill>
                  <a:srgbClr val="7792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spc="-120" dirty="0">
                <a:solidFill>
                  <a:srgbClr val="7792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(А)</a:t>
            </a:r>
            <a:r>
              <a:rPr lang="ru-RU" sz="1600" b="1" spc="-47" dirty="0">
                <a:solidFill>
                  <a:srgbClr val="7792A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spc="-7" dirty="0">
                <a:latin typeface="Arial" panose="020B0604020202020204" pitchFamily="34" charset="0"/>
                <a:cs typeface="Arial" panose="020B0604020202020204" pitchFamily="34" charset="0"/>
              </a:rPr>
              <a:t>Требования</a:t>
            </a:r>
            <a:r>
              <a:rPr lang="ru-RU" sz="1600" spc="-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</a:t>
            </a:r>
            <a:r>
              <a:rPr lang="ru-RU" sz="1600" spc="-4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spc="-20" dirty="0">
                <a:latin typeface="Arial" panose="020B0604020202020204" pitchFamily="34" charset="0"/>
                <a:cs typeface="Arial" panose="020B0604020202020204" pitchFamily="34" charset="0"/>
              </a:rPr>
              <a:t>получению</a:t>
            </a:r>
            <a:r>
              <a:rPr lang="ru-RU" sz="16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spc="-13" dirty="0">
                <a:latin typeface="Arial" panose="020B0604020202020204" pitchFamily="34" charset="0"/>
                <a:cs typeface="Arial" panose="020B0604020202020204" pitchFamily="34" charset="0"/>
              </a:rPr>
              <a:t>процентов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1854822-8E46-4F8E-A76A-E0E2138A91CB}"/>
              </a:ext>
            </a:extLst>
          </p:cNvPr>
          <p:cNvSpPr/>
          <p:nvPr/>
        </p:nvSpPr>
        <p:spPr>
          <a:xfrm>
            <a:off x="540747" y="5050631"/>
            <a:ext cx="11125389" cy="777414"/>
          </a:xfrm>
          <a:prstGeom prst="roundRect">
            <a:avLst>
              <a:gd name="adj" fmla="val 10161"/>
            </a:avLst>
          </a:prstGeom>
          <a:solidFill>
            <a:schemeClr val="bg1">
              <a:alpha val="7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object 9">
            <a:extLst>
              <a:ext uri="{FF2B5EF4-FFF2-40B4-BE49-F238E27FC236}">
                <a16:creationId xmlns:a16="http://schemas.microsoft.com/office/drawing/2014/main" id="{A13DAFB4-1EBC-4DEA-87B6-F4EC80F98627}"/>
              </a:ext>
            </a:extLst>
          </p:cNvPr>
          <p:cNvSpPr txBox="1"/>
          <p:nvPr/>
        </p:nvSpPr>
        <p:spPr>
          <a:xfrm>
            <a:off x="747669" y="5250378"/>
            <a:ext cx="11621852" cy="3063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86">
              <a:lnSpc>
                <a:spcPts val="2660"/>
              </a:lnSpc>
              <a:buSzPts val="3700"/>
              <a:tabLst>
                <a:tab pos="323419" algn="l"/>
              </a:tabLst>
            </a:pPr>
            <a:r>
              <a:rPr lang="ru-RU" sz="1600" b="1" spc="-67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45812 (А) </a:t>
            </a:r>
            <a:r>
              <a:rPr lang="ru-RU" sz="1600" spc="-67" dirty="0">
                <a:latin typeface="Arial" panose="020B0604020202020204" pitchFamily="34" charset="0"/>
                <a:cs typeface="Arial" panose="020B0604020202020204" pitchFamily="34" charset="0"/>
              </a:rPr>
              <a:t>Просроченная задолженность по предоставленным кредитам негосударственным коммерческим организациям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31800" y="328009"/>
            <a:ext cx="793330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Возможные проводки по кредиту</a:t>
            </a:r>
          </a:p>
        </p:txBody>
      </p:sp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893757"/>
              </p:ext>
            </p:extLst>
          </p:nvPr>
        </p:nvGraphicFramePr>
        <p:xfrm>
          <a:off x="432593" y="1535293"/>
          <a:ext cx="11326814" cy="9769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3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8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spc="-7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Дт</a:t>
                      </a:r>
                      <a:r>
                        <a:rPr lang="ru-RU" sz="1400" b="1" i="0" spc="-53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400" b="1" i="0" spc="-7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45207</a:t>
                      </a:r>
                      <a:r>
                        <a:rPr lang="ru-RU" sz="1400" b="1" i="0" spc="-53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400" b="1" i="0" spc="-7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(А)</a:t>
                      </a:r>
                      <a:endParaRPr lang="ru-RU"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0" marT="108000" marB="0">
                    <a:lnL w="12700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Кт</a:t>
                      </a:r>
                      <a:r>
                        <a:rPr sz="1400" b="1" i="0" spc="-3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40702</a:t>
                      </a:r>
                      <a:r>
                        <a:rPr sz="1400" b="1" i="0" spc="-3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(П)</a:t>
                      </a:r>
                      <a:endParaRPr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0" marT="10800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044">
                <a:tc>
                  <a:txBody>
                    <a:bodyPr/>
                    <a:lstStyle/>
                    <a:p>
                      <a:pPr marL="30480">
                        <a:lnSpc>
                          <a:spcPct val="100000"/>
                        </a:lnSpc>
                      </a:pPr>
                      <a:r>
                        <a:rPr lang="ru-RU"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Кредиты </a:t>
                      </a:r>
                      <a:r>
                        <a:rPr sz="130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негосударственным</a:t>
                      </a:r>
                      <a:r>
                        <a:rPr lang="ru-RU" sz="1300" i="0" spc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коммерческим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организациям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</a:t>
                      </a:r>
                      <a:r>
                        <a:rPr sz="1300" i="0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срок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ru-RU"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sz="130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</a:t>
                      </a:r>
                      <a:r>
                        <a:rPr sz="1300" i="0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sz="1300" i="0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лет</a:t>
                      </a:r>
                      <a:endParaRPr sz="13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0" marT="108000" marB="0">
                    <a:lnL w="12700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ru-RU"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Счет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негосударственной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коммерческой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организации</a:t>
                      </a:r>
                      <a:endParaRPr sz="13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0" marT="10800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785281"/>
              </p:ext>
            </p:extLst>
          </p:nvPr>
        </p:nvGraphicFramePr>
        <p:xfrm>
          <a:off x="439745" y="3056702"/>
          <a:ext cx="11326814" cy="705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3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459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Дт</a:t>
                      </a:r>
                      <a:r>
                        <a:rPr sz="1400" b="1" i="0" spc="-3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47427</a:t>
                      </a:r>
                      <a:r>
                        <a:rPr sz="1400" b="1" i="0" spc="-3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(А)</a:t>
                      </a:r>
                      <a:endParaRPr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027" marB="0">
                    <a:lnL w="12700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Кт</a:t>
                      </a:r>
                      <a:r>
                        <a:rPr sz="1400" b="1" i="0" spc="-3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70601</a:t>
                      </a:r>
                      <a:r>
                        <a:rPr sz="1400" b="1" i="0" spc="-3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(П)</a:t>
                      </a:r>
                      <a:endParaRPr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44027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69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Требования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получению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процентов</a:t>
                      </a:r>
                      <a:endParaRPr sz="13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0" marT="44873" marB="0">
                    <a:lnL w="12700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ru-RU" sz="13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Доходы</a:t>
                      </a:r>
                      <a:endParaRPr sz="13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0" marT="44873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777948"/>
              </p:ext>
            </p:extLst>
          </p:nvPr>
        </p:nvGraphicFramePr>
        <p:xfrm>
          <a:off x="439745" y="4306473"/>
          <a:ext cx="11319662" cy="8784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9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9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446">
                <a:tc>
                  <a:txBody>
                    <a:bodyPr/>
                    <a:lstStyle/>
                    <a:p>
                      <a:pPr marL="14604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lang="ru-RU" sz="1400" b="1" i="0" kern="1200" spc="-5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Дт</a:t>
                      </a:r>
                      <a:r>
                        <a:rPr lang="ru-RU" sz="1400" b="1" i="0" kern="120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40702 (П):</a:t>
                      </a:r>
                    </a:p>
                  </a:txBody>
                  <a:tcPr marL="0" marR="0" marT="108000" marB="0">
                    <a:lnL w="12700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Кт</a:t>
                      </a:r>
                      <a:r>
                        <a:rPr sz="1400" b="1" i="0" spc="-3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47427</a:t>
                      </a:r>
                      <a:r>
                        <a:rPr sz="1400" b="1" i="0" spc="-3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(А)</a:t>
                      </a:r>
                      <a:endParaRPr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800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30"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Счет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негосударственной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коммерческой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организации</a:t>
                      </a:r>
                      <a:endParaRPr sz="13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8000" marB="0">
                    <a:lnL w="12700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ru-RU"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sz="130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Требования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получению</a:t>
                      </a:r>
                      <a:r>
                        <a:rPr sz="130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процентов</a:t>
                      </a:r>
                      <a:endParaRPr sz="13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800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55222"/>
              </p:ext>
            </p:extLst>
          </p:nvPr>
        </p:nvGraphicFramePr>
        <p:xfrm>
          <a:off x="439745" y="5184949"/>
          <a:ext cx="11326814" cy="10249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3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34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597">
                <a:tc>
                  <a:txBody>
                    <a:bodyPr/>
                    <a:lstStyle/>
                    <a:p>
                      <a:pPr marL="14604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b="1" i="0" kern="120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Дт 40702 (П)</a:t>
                      </a:r>
                    </a:p>
                  </a:txBody>
                  <a:tcPr marL="0" marR="0" marT="44027" marB="0" anchor="ctr">
                    <a:lnL w="12700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b="1" i="0" kern="120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Кт 45207 (А)</a:t>
                      </a:r>
                    </a:p>
                  </a:txBody>
                  <a:tcPr marL="0" marR="0" marT="44027" marB="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335">
                <a:tc>
                  <a:txBody>
                    <a:bodyPr/>
                    <a:lstStyle/>
                    <a:p>
                      <a:pPr marL="14604" algn="l" defTabSz="914400" rtl="0" eaLnBrk="1" latinLnBrk="0" hangingPunct="1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300" b="0" i="0" kern="120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Счет негосударственной коммерческой организации</a:t>
                      </a:r>
                    </a:p>
                  </a:txBody>
                  <a:tcPr marL="108000" marR="0" marT="108000" marB="0">
                    <a:lnL w="12700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tc>
                  <a:txBody>
                    <a:bodyPr/>
                    <a:lstStyle/>
                    <a:p>
                      <a:pPr marL="14604" marR="245110" indent="39370" algn="l" defTabSz="914400" rtl="0" eaLnBrk="1" latinLnBrk="0" hangingPunct="1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300" b="0" i="0" kern="1200" spc="-5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Кредиты, предоставленные негосударственным  коммерческим организациям на срок от 1 до 3 лет</a:t>
                      </a:r>
                    </a:p>
                  </a:txBody>
                  <a:tcPr marL="108000" marR="0" marT="10800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04D2C6A-0F9A-EE39-CAB0-18EC19110DF6}"/>
              </a:ext>
            </a:extLst>
          </p:cNvPr>
          <p:cNvSpPr txBox="1"/>
          <p:nvPr/>
        </p:nvSpPr>
        <p:spPr>
          <a:xfrm>
            <a:off x="348622" y="1104066"/>
            <a:ext cx="60933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Выдача кредита</a:t>
            </a:r>
            <a:r>
              <a:rPr lang="ru-RU" sz="1600" b="1" spc="-4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b="1" dirty="0">
              <a:solidFill>
                <a:schemeClr val="bg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80D706-80D7-4E7A-F991-778CD6EA2E4D}"/>
              </a:ext>
            </a:extLst>
          </p:cNvPr>
          <p:cNvSpPr txBox="1"/>
          <p:nvPr/>
        </p:nvSpPr>
        <p:spPr>
          <a:xfrm>
            <a:off x="348622" y="2638142"/>
            <a:ext cx="60933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Начисление процентов</a:t>
            </a:r>
            <a:endParaRPr lang="ru-RU" sz="1600" b="1" dirty="0">
              <a:solidFill>
                <a:schemeClr val="bg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6049B1-7CD0-E807-E961-7C4FF3863E6A}"/>
              </a:ext>
            </a:extLst>
          </p:cNvPr>
          <p:cNvSpPr txBox="1"/>
          <p:nvPr/>
        </p:nvSpPr>
        <p:spPr>
          <a:xfrm>
            <a:off x="348622" y="3864441"/>
            <a:ext cx="60933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chemeClr val="bg2"/>
                </a:solidFill>
              </a:rPr>
              <a:t>Погашение процентов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1800" y="341634"/>
            <a:ext cx="8071051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dirty="0"/>
              <a:t>Возможные проводки по кредиту</a:t>
            </a:r>
          </a:p>
        </p:txBody>
      </p:sp>
      <p:graphicFrame>
        <p:nvGraphicFramePr>
          <p:cNvPr id="13" name="object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300064"/>
              </p:ext>
            </p:extLst>
          </p:nvPr>
        </p:nvGraphicFramePr>
        <p:xfrm>
          <a:off x="431800" y="1367194"/>
          <a:ext cx="11314723" cy="2286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60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3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35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spc="-7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Дт</a:t>
                      </a:r>
                      <a:r>
                        <a:rPr lang="ru-RU" sz="1400" b="1" spc="-53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400" b="1" spc="-7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45812</a:t>
                      </a:r>
                      <a:r>
                        <a:rPr lang="ru-RU" sz="1400" b="1" spc="-53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400" b="1" spc="-7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(А)</a:t>
                      </a:r>
                      <a:endParaRPr lang="ru-RU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180000" marT="108000" marB="10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4" marR="67310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Кт</a:t>
                      </a:r>
                      <a:r>
                        <a:rPr sz="1400" b="1" spc="-3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45207</a:t>
                      </a:r>
                      <a:r>
                        <a:rPr sz="1400" b="1" spc="-3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(А)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80000" marR="180000" marT="108000" marB="10800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66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ru-RU" sz="1300" dirty="0"/>
                        <a:t>Просроченная задолженность по предоставленным кредитам </a:t>
                      </a:r>
                      <a:br>
                        <a:rPr lang="ru-RU" sz="1300" dirty="0"/>
                      </a:br>
                      <a:r>
                        <a:rPr lang="ru-RU" sz="1300" dirty="0"/>
                        <a:t>и прочим размещенным средствам кредитам негосударственным коммерческим организациям</a:t>
                      </a:r>
                    </a:p>
                  </a:txBody>
                  <a:tcPr marL="108000" marR="108000" marT="108000" marB="108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tc>
                  <a:txBody>
                    <a:bodyPr/>
                    <a:lstStyle/>
                    <a:p>
                      <a:pPr marL="250825" marR="67310" algn="l">
                        <a:lnSpc>
                          <a:spcPct val="100000"/>
                        </a:lnSpc>
                      </a:pPr>
                      <a:r>
                        <a:rPr lang="ru-RU" sz="1300" dirty="0"/>
                        <a:t>Кредиты, предоставленные негосударственным </a:t>
                      </a:r>
                      <a:r>
                        <a:rPr sz="1300" dirty="0"/>
                        <a:t>коммерческим организациям на срок от 1 до 3 лет</a:t>
                      </a:r>
                    </a:p>
                  </a:txBody>
                  <a:tcPr marL="0" marR="108000" marT="108000" marB="108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463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Дт</a:t>
                      </a:r>
                      <a:r>
                        <a:rPr sz="1400" b="1" spc="-3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45912</a:t>
                      </a:r>
                      <a:r>
                        <a:rPr sz="1400" b="1" spc="-3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(А)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4" marR="6731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Кт</a:t>
                      </a:r>
                      <a:r>
                        <a:rPr sz="1400" b="1" spc="-3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47427</a:t>
                      </a:r>
                      <a:r>
                        <a:rPr sz="1400" b="1" spc="-3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(А)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108000" marT="108000" marB="108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7232">
                <a:tc>
                  <a:txBody>
                    <a:bodyPr/>
                    <a:lstStyle/>
                    <a:p>
                      <a:pPr marL="92075" marR="83185" indent="-4763" algn="l">
                        <a:lnSpc>
                          <a:spcPct val="101600"/>
                        </a:lnSpc>
                        <a:spcBef>
                          <a:spcPts val="250"/>
                        </a:spcBef>
                      </a:pP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Просроченные проценты по </a:t>
                      </a:r>
                      <a:r>
                        <a:rPr sz="130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кредитам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ru-RU"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предоставленны</a:t>
                      </a:r>
                      <a:r>
                        <a:rPr lang="ru-RU"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м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негосударственным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коммерческим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организациям</a:t>
                      </a:r>
                      <a:endParaRPr sz="13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l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lang="ru-RU" sz="1300" b="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  <a:r>
                        <a:rPr sz="1300" b="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Требования</a:t>
                      </a:r>
                      <a:r>
                        <a:rPr sz="1300" b="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b="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</a:t>
                      </a:r>
                      <a:r>
                        <a:rPr sz="1300" b="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b="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получению</a:t>
                      </a:r>
                      <a:r>
                        <a:rPr sz="1300" b="0" i="0" spc="-2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b="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процентов</a:t>
                      </a:r>
                      <a:endParaRPr sz="13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108000" marT="108000" marB="10800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object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34613"/>
              </p:ext>
            </p:extLst>
          </p:nvPr>
        </p:nvGraphicFramePr>
        <p:xfrm>
          <a:off x="445477" y="3653506"/>
          <a:ext cx="11314722" cy="104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7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6125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Дт</a:t>
                      </a:r>
                      <a:r>
                        <a:rPr sz="1400" b="1" i="0" spc="-3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70606</a:t>
                      </a:r>
                      <a:r>
                        <a:rPr sz="1400" b="1" i="0" spc="-3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(А)</a:t>
                      </a:r>
                      <a:endParaRPr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800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Кт</a:t>
                      </a:r>
                      <a:r>
                        <a:rPr sz="1400" b="1" i="0" spc="-3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45215</a:t>
                      </a:r>
                      <a:r>
                        <a:rPr sz="1400" b="1" i="0" spc="-3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(П)</a:t>
                      </a:r>
                      <a:endParaRPr sz="14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800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3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sz="1300" i="0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Расходы</a:t>
                      </a:r>
                      <a:endParaRPr sz="13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0" marT="10800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AFF"/>
                    </a:solidFill>
                  </a:tcPr>
                </a:tc>
                <a:tc>
                  <a:txBody>
                    <a:bodyPr/>
                    <a:lstStyle/>
                    <a:p>
                      <a:pPr marL="176530" marR="173355" indent="2540" algn="l">
                        <a:lnSpc>
                          <a:spcPct val="101600"/>
                        </a:lnSpc>
                        <a:spcBef>
                          <a:spcPts val="310"/>
                        </a:spcBef>
                      </a:pP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Резервы на </a:t>
                      </a:r>
                      <a:r>
                        <a:rPr sz="13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возможные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потери по кредитам, </a:t>
                      </a:r>
                      <a:r>
                        <a:rPr sz="13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предоставленным негосударственным коммерческим </a:t>
                      </a:r>
                      <a:r>
                        <a:rPr sz="1300" i="0" spc="-17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организациям</a:t>
                      </a:r>
                      <a:endParaRPr sz="13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08000" marR="0" marT="10800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750111"/>
              </p:ext>
            </p:extLst>
          </p:nvPr>
        </p:nvGraphicFramePr>
        <p:xfrm>
          <a:off x="431800" y="5184949"/>
          <a:ext cx="11314722" cy="10693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57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7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211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b="1" spc="-5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Дт</a:t>
                      </a:r>
                      <a:r>
                        <a:rPr sz="1400" b="1" spc="-3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r>
                        <a:rPr lang="ru-RU"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215</a:t>
                      </a:r>
                      <a:r>
                        <a:rPr sz="1400" b="1" spc="-3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ru-RU"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</a:t>
                      </a: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8000" marB="0">
                    <a:lnL w="12700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noFill/>
                      <a:prstDash val="soli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Кт</a:t>
                      </a:r>
                      <a:r>
                        <a:rPr sz="1400" b="1" spc="-3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45207</a:t>
                      </a:r>
                      <a:r>
                        <a:rPr sz="1400" b="1" spc="-3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400" b="1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(А)</a:t>
                      </a:r>
                      <a:endParaRPr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800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12700">
                      <a:noFill/>
                      <a:prstDash val="soli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182">
                <a:tc>
                  <a:txBody>
                    <a:bodyPr/>
                    <a:lstStyle/>
                    <a:p>
                      <a:pPr marL="176530" marR="173355" indent="2540" algn="l">
                        <a:lnSpc>
                          <a:spcPct val="101600"/>
                        </a:lnSpc>
                        <a:spcBef>
                          <a:spcPts val="310"/>
                        </a:spcBef>
                      </a:pPr>
                      <a:r>
                        <a:rPr lang="ru-RU"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Резервы на </a:t>
                      </a:r>
                      <a:r>
                        <a:rPr lang="ru-RU" sz="13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возможные </a:t>
                      </a:r>
                      <a:r>
                        <a:rPr lang="ru-RU"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потери по кредитам, </a:t>
                      </a:r>
                      <a:r>
                        <a:rPr lang="ru-RU" sz="13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предоставленным негосударственным коммерческим </a:t>
                      </a:r>
                      <a:r>
                        <a:rPr lang="ru-RU" sz="1300" i="0" spc="-17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ru-RU"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организациям</a:t>
                      </a:r>
                      <a:endParaRPr lang="ru-RU" sz="13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8000" marB="0">
                    <a:lnL w="12700">
                      <a:noFill/>
                      <a:prstDash val="soli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tc>
                  <a:txBody>
                    <a:bodyPr/>
                    <a:lstStyle/>
                    <a:p>
                      <a:pPr marL="250825" marR="245110" indent="39370">
                        <a:lnSpc>
                          <a:spcPct val="101600"/>
                        </a:lnSpc>
                        <a:spcBef>
                          <a:spcPts val="310"/>
                        </a:spcBef>
                      </a:pP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Кредиты, предоставленные негосударственным </a:t>
                      </a:r>
                      <a:r>
                        <a:rPr sz="13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коммерческим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организациям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на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срок</a:t>
                      </a:r>
                      <a:r>
                        <a:rPr sz="1300" i="0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до</a:t>
                      </a:r>
                      <a:r>
                        <a:rPr sz="1300" i="0" spc="-1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r>
                        <a:rPr sz="1300" i="0" spc="-1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sz="1300" i="0" spc="-5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лет</a:t>
                      </a:r>
                      <a:endParaRPr sz="13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108000" marB="0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noFill/>
                      <a:prstDash val="soli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2019646-6778-82EA-658F-992270A7E3FB}"/>
              </a:ext>
            </a:extLst>
          </p:cNvPr>
          <p:cNvSpPr txBox="1"/>
          <p:nvPr/>
        </p:nvSpPr>
        <p:spPr>
          <a:xfrm>
            <a:off x="349688" y="972895"/>
            <a:ext cx="10834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Перенос в просрочку ОД и процентов, которые не были уплачены вовремя</a:t>
            </a:r>
            <a:endParaRPr lang="ru-RU" sz="1600" b="1" dirty="0">
              <a:solidFill>
                <a:schemeClr val="bg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AF75D-63DD-582F-9F5E-FB0338179D2E}"/>
              </a:ext>
            </a:extLst>
          </p:cNvPr>
          <p:cNvSpPr txBox="1"/>
          <p:nvPr/>
        </p:nvSpPr>
        <p:spPr>
          <a:xfrm>
            <a:off x="359736" y="4784647"/>
            <a:ext cx="8071051" cy="3385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ru-RU" sz="1600" b="1" spc="-7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Начисление резервов</a:t>
            </a:r>
            <a:endParaRPr lang="ru-RU" sz="16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A3E8BAD4-81A4-4106-9AD1-7CED98F226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5740" y="1382584"/>
            <a:ext cx="9616256" cy="246221"/>
          </a:xfrm>
        </p:spPr>
        <p:txBody>
          <a:bodyPr/>
          <a:lstStyle/>
          <a:p>
            <a:r>
              <a:rPr lang="ru-RU" dirty="0"/>
              <a:t>Клиент </a:t>
            </a:r>
            <a:r>
              <a:rPr lang="ru-RU" dirty="0">
                <a:solidFill>
                  <a:schemeClr val="tx1"/>
                </a:solidFill>
              </a:rPr>
              <a:t>— любое физическое лицо</a:t>
            </a:r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Розничный банковский бизнес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8" y="2144210"/>
            <a:ext cx="10941819" cy="2630186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/>
              <a:t>Самое массовое с точки зрения клиентской базы направление банковского бизнеса</a:t>
            </a:r>
          </a:p>
          <a:p>
            <a:pPr marL="285750" indent="-28575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/>
              <a:t>Продукты часто стандартизированы под потребности широкой массы людей и понятны в условиях</a:t>
            </a:r>
          </a:p>
          <a:p>
            <a:pPr marL="285750" indent="-28575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/>
              <a:t>Распространение мобильных проложений позволило сделать банкинг для розничных клиентов «карманным»</a:t>
            </a:r>
          </a:p>
          <a:p>
            <a:pPr marL="285750" indent="-28575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/>
              <a:t>Наиболее востребованные продукты — сбережения, кредитование, платежи и переводы (карточный бизнес)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69DC96F-A277-43A8-9BAF-3DD0ECF374C6}"/>
              </a:ext>
            </a:extLst>
          </p:cNvPr>
          <p:cNvGrpSpPr/>
          <p:nvPr/>
        </p:nvGrpSpPr>
        <p:grpSpPr>
          <a:xfrm>
            <a:off x="432619" y="1102517"/>
            <a:ext cx="806358" cy="806358"/>
            <a:chOff x="432619" y="910077"/>
            <a:chExt cx="806358" cy="806358"/>
          </a:xfrm>
        </p:grpSpPr>
        <p:sp>
          <p:nvSpPr>
            <p:cNvPr id="2" name="Прямоугольник: скругленные углы 1">
              <a:extLst>
                <a:ext uri="{FF2B5EF4-FFF2-40B4-BE49-F238E27FC236}">
                  <a16:creationId xmlns:a16="http://schemas.microsoft.com/office/drawing/2014/main" id="{BA92D783-3D77-44AB-B1B0-DE6406537727}"/>
                </a:ext>
              </a:extLst>
            </p:cNvPr>
            <p:cNvSpPr/>
            <p:nvPr/>
          </p:nvSpPr>
          <p:spPr>
            <a:xfrm>
              <a:off x="432619" y="910077"/>
              <a:ext cx="806358" cy="806358"/>
            </a:xfrm>
            <a:prstGeom prst="roundRect">
              <a:avLst>
                <a:gd name="adj" fmla="val 1092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F264EAAA-F540-45F4-9633-DCC67A5E3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856" y="1069314"/>
              <a:ext cx="487883" cy="4878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154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2237070"/>
            <a:ext cx="9415914" cy="147732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Процедура резервирования </a:t>
            </a:r>
            <a:br>
              <a:rPr lang="ru-RU" sz="4800" dirty="0"/>
            </a:br>
            <a:r>
              <a:rPr lang="ru-RU" sz="4800" dirty="0"/>
              <a:t>и корректировок в банке</a:t>
            </a:r>
          </a:p>
        </p:txBody>
      </p:sp>
    </p:spTree>
    <p:extLst>
      <p:ext uri="{BB962C8B-B14F-4D97-AF65-F5344CB8AC3E}">
        <p14:creationId xmlns:p14="http://schemas.microsoft.com/office/powerpoint/2010/main" val="1267894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AE81664-C690-4B1B-13F1-DF320B926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Для чего производят корректировки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F5A9D86-5D13-4E7B-A6AF-8930443F1DD8}"/>
              </a:ext>
            </a:extLst>
          </p:cNvPr>
          <p:cNvSpPr/>
          <p:nvPr/>
        </p:nvSpPr>
        <p:spPr>
          <a:xfrm>
            <a:off x="349200" y="1863523"/>
            <a:ext cx="11248633" cy="743674"/>
          </a:xfrm>
          <a:prstGeom prst="roundRect">
            <a:avLst/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1. </a:t>
            </a:r>
            <a:r>
              <a:rPr lang="ru-RU" dirty="0">
                <a:solidFill>
                  <a:schemeClr val="tx1"/>
                </a:solidFill>
              </a:rPr>
              <a:t>Исправление ошибок, допущенных в предыдущие отчетные периоды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1F09FB3-2FAB-4E46-9B92-9D77197BBF84}"/>
              </a:ext>
            </a:extLst>
          </p:cNvPr>
          <p:cNvSpPr/>
          <p:nvPr/>
        </p:nvSpPr>
        <p:spPr>
          <a:xfrm>
            <a:off x="349200" y="2822795"/>
            <a:ext cx="11248633" cy="743674"/>
          </a:xfrm>
          <a:prstGeom prst="roundRect">
            <a:avLst/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2. </a:t>
            </a:r>
            <a:r>
              <a:rPr lang="ru-RU" dirty="0">
                <a:solidFill>
                  <a:schemeClr val="tx1"/>
                </a:solidFill>
              </a:rPr>
              <a:t>Нивелирование различий между стандартами отчетности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7768904-F9B5-4E5F-986C-B3431113EAEF}"/>
              </a:ext>
            </a:extLst>
          </p:cNvPr>
          <p:cNvSpPr/>
          <p:nvPr/>
        </p:nvSpPr>
        <p:spPr>
          <a:xfrm>
            <a:off x="349200" y="3797982"/>
            <a:ext cx="11248633" cy="947638"/>
          </a:xfrm>
          <a:prstGeom prst="roundRect">
            <a:avLst>
              <a:gd name="adj" fmla="val 9338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ru-RU" b="1" dirty="0">
                <a:solidFill>
                  <a:schemeClr val="tx1"/>
                </a:solidFill>
              </a:rPr>
              <a:t>3. </a:t>
            </a:r>
            <a:r>
              <a:rPr lang="ru-RU" dirty="0">
                <a:solidFill>
                  <a:schemeClr val="tx1"/>
                </a:solidFill>
              </a:rPr>
              <a:t>Исправления, позволяющие трактовать экономическую сущность операций 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    как соответствующие стандартам</a:t>
            </a:r>
          </a:p>
        </p:txBody>
      </p:sp>
    </p:spTree>
    <p:extLst>
      <p:ext uri="{BB962C8B-B14F-4D97-AF65-F5344CB8AC3E}">
        <p14:creationId xmlns:p14="http://schemas.microsoft.com/office/powerpoint/2010/main" val="3957050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011238"/>
            <a:ext cx="10864272" cy="4739759"/>
          </a:xfrm>
        </p:spPr>
        <p:txBody>
          <a:bodyPr/>
          <a:lstStyle/>
          <a:p>
            <a:pPr algn="l">
              <a:spcAft>
                <a:spcPts val="1200"/>
              </a:spcAft>
            </a:pPr>
            <a:r>
              <a:rPr lang="ru-RU" dirty="0"/>
              <a:t>Процедура внесения корректировок в соответствии с МСФО включает следующие этапы: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Анализ различий между национальными стандартами и международными требованиями.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Формирование учётной политики на основе МСФО.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Сбор и анализ данных, требующих корректировки.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Проведение корректировок и реклассификации элементов финансовой отчётности.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Формирование исходного баланса и других финансовых отчётов.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Составление баланса и отчёта о прибылях и убытках на основе МСФО.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Формирование отчётов об изменении капитала, движении денежных средств и пояснений 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к отчётам на базе МСФО.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Создание дополнительных форм отчётных документов и выполнение трансформационных </a:t>
            </a:r>
            <a:br>
              <a:rPr lang="ru-RU" dirty="0">
                <a:solidFill>
                  <a:schemeClr val="tx1"/>
                </a:solidFill>
              </a:rPr>
            </a:br>
            <a:r>
              <a:rPr lang="ru-RU" dirty="0">
                <a:solidFill>
                  <a:schemeClr val="tx1"/>
                </a:solidFill>
              </a:rPr>
              <a:t>корректировок по международным стандартам.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Перевод элементов финансовой отчётности в нужную иностранную валюту (если требуется).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</a:rPr>
              <a:t>Завершение трансформации и проверка качества полученных данных..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Процедура корректировок</a:t>
            </a:r>
          </a:p>
        </p:txBody>
      </p:sp>
    </p:spTree>
    <p:extLst>
      <p:ext uri="{BB962C8B-B14F-4D97-AF65-F5344CB8AC3E}">
        <p14:creationId xmlns:p14="http://schemas.microsoft.com/office/powerpoint/2010/main" val="1627953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2690336"/>
            <a:ext cx="9415914" cy="7386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Межфилиальные расчеты</a:t>
            </a:r>
          </a:p>
        </p:txBody>
      </p:sp>
    </p:spTree>
    <p:extLst>
      <p:ext uri="{BB962C8B-B14F-4D97-AF65-F5344CB8AC3E}">
        <p14:creationId xmlns:p14="http://schemas.microsoft.com/office/powerpoint/2010/main" val="31423518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274564"/>
            <a:ext cx="11269386" cy="430887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Одним из видов безналичных расчетов являются </a:t>
            </a:r>
            <a:r>
              <a:rPr lang="ru-RU" i="0" dirty="0">
                <a:effectLst/>
                <a:latin typeface="Arial" panose="020B0604020202020204" pitchFamily="34" charset="0"/>
              </a:rPr>
              <a:t>межфилиальные расчеты (МФР)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— это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расчеты </a:t>
            </a:r>
            <a:b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между филиалами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обособленными подразделениями кредитной организации, созданными в соответствии </a:t>
            </a:r>
            <a:b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 законодательством и нормативными документами Банка России. </a:t>
            </a:r>
          </a:p>
          <a:p>
            <a:pPr>
              <a:spcAft>
                <a:spcPts val="1200"/>
              </a:spcAft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Филиалы имеют отдельный баланс, являющийся составной частью сводного баланса кредитной организации. </a:t>
            </a:r>
          </a:p>
          <a:p>
            <a:pPr>
              <a:spcAft>
                <a:spcPts val="1200"/>
              </a:spcAft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Для проведения взаимных расчетов филиалам на балансах головной кредитной организации открываются специальные счета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счета МФР.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Расчетные операции кредитной организации между головной организацией и филиалами, а также между филиалами одной кредитной организации осуществляются через счета межфилиальных расчетов. </a:t>
            </a:r>
          </a:p>
          <a:p>
            <a:pPr>
              <a:spcAft>
                <a:spcPts val="1200"/>
              </a:spcAft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Платежи по счетам МФР совершаются в соответствии с со­глашением между участниками МФР. В учете счета МФР отража­ются на балансе участников расчетов: 30301 — 30302 "Расчеты с филиалами, расположенными в Российской Федерации». При этом, согласно Правилам, счет 30301 «Расчеты с филиа­лами, расположенными в Российской Федерации» (пассивный) используется для учета отправляемых платежей, а 30302 "Расчеты с филиалами, расположенными в Российской Федерации» (активный) — для учета поступающих платежей. В балансе пока­зываются остатки как по счету </a:t>
            </a:r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30301, 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так и </a:t>
            </a:r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30302 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(выписки по счетам </a:t>
            </a:r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30301 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и </a:t>
            </a:r>
            <a:r>
              <a:rPr lang="ru-RU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30302 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представляются филиалам раздельно).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Межфилиальные расчеты</a:t>
            </a:r>
          </a:p>
        </p:txBody>
      </p:sp>
    </p:spTree>
    <p:extLst>
      <p:ext uri="{BB962C8B-B14F-4D97-AF65-F5344CB8AC3E}">
        <p14:creationId xmlns:p14="http://schemas.microsoft.com/office/powerpoint/2010/main" val="21874455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7C52B40-3019-6DD1-892E-2A82B77883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011238"/>
            <a:ext cx="9616256" cy="246221"/>
          </a:xfrm>
        </p:spPr>
        <p:txBody>
          <a:bodyPr/>
          <a:lstStyle/>
          <a:p>
            <a:r>
              <a:rPr lang="ru-RU" dirty="0">
                <a:latin typeface="Arial" panose="020B0604020202020204" pitchFamily="34" charset="0"/>
              </a:rPr>
              <a:t>Выделяют два случая отражения операций по счетам межфилиальных расчётов: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4F5E96D-4572-6B39-6A5E-F5BDE2D4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Проводки по МФР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810D60-8EE2-C5D5-8A54-3770CA5824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1500535"/>
            <a:ext cx="11443825" cy="2465428"/>
          </a:xfrm>
        </p:spPr>
        <p:txBody>
          <a:bodyPr/>
          <a:lstStyle/>
          <a:p>
            <a:r>
              <a:rPr lang="ru-RU" sz="14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1.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Дата списания средств совпадает с датой перечисления платежа: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банке-отправителе: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Дт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401- 408 -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Кт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30301;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банке-исполнителе: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Дт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30302 -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Кт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401-408.</a:t>
            </a:r>
          </a:p>
          <a:p>
            <a:r>
              <a:rPr lang="ru-RU" sz="14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Дата списания средств не совпадает с датой перечисления платежа: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банке-отправителе в день списания средств со счёта клиента делают запись: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Дт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401- 408 -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Кт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30220.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При получении подтверждения в день наступления даты перечисления платежа составляется 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проводка: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Дт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30220 -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Кт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30301.</a:t>
            </a:r>
          </a:p>
          <a:p>
            <a:pPr marL="285750" indent="-285750">
              <a:buClr>
                <a:schemeClr val="bg2"/>
              </a:buClr>
              <a:buFont typeface="Wingdings" panose="05000000000000000000" pitchFamily="2" charset="2"/>
              <a:buChar char="§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банке-исполнителе операции отражаются только в день наступления даты перечисления </a:t>
            </a:r>
            <a:b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платежа: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Дт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30302 -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Кт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401-408.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C2319ED-244C-42A7-936B-D59A756E4646}"/>
              </a:ext>
            </a:extLst>
          </p:cNvPr>
          <p:cNvSpPr/>
          <p:nvPr/>
        </p:nvSpPr>
        <p:spPr>
          <a:xfrm>
            <a:off x="316377" y="4055303"/>
            <a:ext cx="1130460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Операции, выполняемые коммерческим банком при осуществлении межфилиальных расчётов, осуществляются в виде транзитных платежей, т.е., когда через счета межфилиальных расчётов проходят суммы, предназначенные для получателей других банков. </a:t>
            </a:r>
          </a:p>
          <a:p>
            <a:pPr>
              <a:spcAft>
                <a:spcPts val="600"/>
              </a:spcAft>
            </a:pP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В банке-исполнителе платежа зачисление средств отражается: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Дт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30302 -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Кт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30222 .</a:t>
            </a:r>
          </a:p>
          <a:p>
            <a:pPr>
              <a:spcAft>
                <a:spcPts val="600"/>
              </a:spcAft>
            </a:pP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В день наступления даты перечисления платежа производят операцию:</a:t>
            </a:r>
          </a:p>
          <a:p>
            <a:pPr>
              <a:spcAft>
                <a:spcPts val="600"/>
              </a:spcAft>
            </a:pPr>
            <a:r>
              <a:rPr lang="ru-RU" sz="1400" b="1" dirty="0">
                <a:solidFill>
                  <a:schemeClr val="bg2"/>
                </a:solidFill>
                <a:latin typeface="Arial" panose="020B0604020202020204" pitchFamily="34" charset="0"/>
              </a:rPr>
              <a:t>1)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Совершение платежа через РКЦ: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Дт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30222 -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Кт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30102.</a:t>
            </a:r>
          </a:p>
          <a:p>
            <a:pPr>
              <a:spcAft>
                <a:spcPts val="600"/>
              </a:spcAft>
            </a:pPr>
            <a:r>
              <a:rPr lang="ru-RU" sz="1400" b="1" dirty="0">
                <a:solidFill>
                  <a:schemeClr val="bg2"/>
                </a:solidFill>
                <a:latin typeface="Arial" panose="020B0604020202020204" pitchFamily="34" charset="0"/>
              </a:rPr>
              <a:t>2)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Совершение платежа через корреспондентский счёт в другом банке: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Дт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30222 -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Кт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30110.</a:t>
            </a:r>
          </a:p>
          <a:p>
            <a:pPr>
              <a:spcAft>
                <a:spcPts val="600"/>
              </a:spcAft>
            </a:pPr>
            <a:r>
              <a:rPr lang="ru-RU" sz="1400" b="1" dirty="0">
                <a:solidFill>
                  <a:schemeClr val="bg2"/>
                </a:solidFill>
                <a:latin typeface="Arial" panose="020B0604020202020204" pitchFamily="34" charset="0"/>
              </a:rPr>
              <a:t>3) 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Через счета межфилиальных расчётов: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Дт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30222 -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Кт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30301.</a:t>
            </a:r>
          </a:p>
          <a:p>
            <a:pPr>
              <a:spcAft>
                <a:spcPts val="600"/>
              </a:spcAft>
            </a:pP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Передача денежных средств в банке-отправителе: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Дт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30306 -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Кт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30301; в банке-исполнителе: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Дт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30302 - </a:t>
            </a:r>
            <a:r>
              <a:rPr lang="ru-RU" sz="1400" dirty="0" err="1">
                <a:solidFill>
                  <a:srgbClr val="000000"/>
                </a:solidFill>
                <a:latin typeface="Arial" panose="020B0604020202020204" pitchFamily="34" charset="0"/>
              </a:rPr>
              <a:t>Кт</a:t>
            </a:r>
            <a:r>
              <a:rPr lang="ru-RU" sz="1400" dirty="0">
                <a:solidFill>
                  <a:srgbClr val="000000"/>
                </a:solidFill>
                <a:latin typeface="Arial" panose="020B0604020202020204" pitchFamily="34" charset="0"/>
              </a:rPr>
              <a:t> 30305.</a:t>
            </a:r>
          </a:p>
        </p:txBody>
      </p:sp>
    </p:spTree>
    <p:extLst>
      <p:ext uri="{BB962C8B-B14F-4D97-AF65-F5344CB8AC3E}">
        <p14:creationId xmlns:p14="http://schemas.microsoft.com/office/powerpoint/2010/main" val="94073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27" y="2585837"/>
            <a:ext cx="9415914" cy="7386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Переоценка в банке</a:t>
            </a:r>
          </a:p>
        </p:txBody>
      </p:sp>
    </p:spTree>
    <p:extLst>
      <p:ext uri="{BB962C8B-B14F-4D97-AF65-F5344CB8AC3E}">
        <p14:creationId xmlns:p14="http://schemas.microsoft.com/office/powerpoint/2010/main" val="2891931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192619"/>
            <a:ext cx="10805161" cy="1215717"/>
          </a:xfrm>
        </p:spPr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кредитных организациях могут переоцениваться: 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внеоборотные активы, 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ценные бумаги, 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активы в валюте иностранных государств.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Процедура переоценки в банке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AA8F686-7590-4D40-8A86-78C2A5B663E2}"/>
              </a:ext>
            </a:extLst>
          </p:cNvPr>
          <p:cNvSpPr/>
          <p:nvPr/>
        </p:nvSpPr>
        <p:spPr>
          <a:xfrm>
            <a:off x="289559" y="2587617"/>
            <a:ext cx="11586066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Переоценка объекта основных средств производится путем пересчета его первоначальной стоимости </a:t>
            </a:r>
            <a:b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или текущей (восстановительной) стоимости, если данный объект переоценивался ранее, и суммы амортизации, начисленной за все время использования объекта.</a:t>
            </a:r>
          </a:p>
          <a:p>
            <a:pPr>
              <a:spcAft>
                <a:spcPts val="1200"/>
              </a:spcAft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При определении текущей (восстановительной) стоимости могут быть использованы: 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данные на аналогичную продукцию, полученные от организаций-изготовителей; 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сведения об уровне цен, имеющиеся у органов государственной статистики, торговых инспекций и организаций; 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сведения об уровне цен, опубликованные в средствах массовой информации и специальной литературе; 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оценка бюро технической инвентаризации; экспертные заключения о текущей (восстановительной) </a:t>
            </a:r>
            <a:b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стоимости объектов основных средств.</a:t>
            </a:r>
          </a:p>
          <a:p>
            <a:pPr>
              <a:spcAft>
                <a:spcPts val="1200"/>
              </a:spcAft>
              <a:buClr>
                <a:schemeClr val="bg2"/>
              </a:buClr>
              <a:buSzPct val="120000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Земельные участки и объекты природопользования (вода, недра и другие природные ресурсы) </a:t>
            </a:r>
            <a:b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переоценке не подлежат.</a:t>
            </a:r>
          </a:p>
        </p:txBody>
      </p:sp>
    </p:spTree>
    <p:extLst>
      <p:ext uri="{BB962C8B-B14F-4D97-AF65-F5344CB8AC3E}">
        <p14:creationId xmlns:p14="http://schemas.microsoft.com/office/powerpoint/2010/main" val="1928415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799" y="1120676"/>
            <a:ext cx="10992414" cy="313932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В бухгалтерском учете увеличение стоимости числящихся на балансе кредитной организации по состоянию </a:t>
            </a:r>
            <a:b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на начало нового года объектов основных средств до их текущей (восстановительной) стоимости в результате переоценки отражается: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20000"/>
              <a:buFont typeface="Wingdings" panose="05000000000000000000" pitchFamily="2" charset="2"/>
              <a:buChar char="§"/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 604 Основные средства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20000"/>
              <a:buFont typeface="Wingdings" panose="05000000000000000000" pitchFamily="2" charset="2"/>
              <a:buChar char="§"/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 10601 Прирост стоимости при переоценке</a:t>
            </a:r>
          </a:p>
          <a:p>
            <a:pPr>
              <a:spcAft>
                <a:spcPts val="1200"/>
              </a:spcAft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Одновременно осуществляется доначисление амортизации :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 10601 Прирост стоимости при переоценке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Font typeface="Wingdings" panose="05000000000000000000" pitchFamily="2" charset="2"/>
              <a:buChar char="v"/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К 606 Амортизация основных средств.</a:t>
            </a:r>
          </a:p>
          <a:p>
            <a:pPr>
              <a:spcAft>
                <a:spcPts val="1200"/>
              </a:spcAft>
            </a:pP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Переоценка ценных бумаг, имеющихся в наличии для продажи, учитывается: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Учет переоценки в банке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664ACE7-47D1-4A1A-A07A-CB2A9CF8859C}"/>
              </a:ext>
            </a:extLst>
          </p:cNvPr>
          <p:cNvGrpSpPr/>
          <p:nvPr/>
        </p:nvGrpSpPr>
        <p:grpSpPr>
          <a:xfrm>
            <a:off x="432619" y="4331173"/>
            <a:ext cx="11326762" cy="1133588"/>
            <a:chOff x="432619" y="1716930"/>
            <a:chExt cx="11326762" cy="1133588"/>
          </a:xfrm>
        </p:grpSpPr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F367D3A9-912F-4FBF-89DF-D42B91947F82}"/>
                </a:ext>
              </a:extLst>
            </p:cNvPr>
            <p:cNvSpPr/>
            <p:nvPr/>
          </p:nvSpPr>
          <p:spPr>
            <a:xfrm>
              <a:off x="3701864" y="1773300"/>
              <a:ext cx="8057517" cy="1077218"/>
            </a:xfrm>
            <a:prstGeom prst="roundRect">
              <a:avLst>
                <a:gd name="adj" fmla="val 5473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6B98FD41-222C-4912-8B06-C7F20D1A835E}"/>
                </a:ext>
              </a:extLst>
            </p:cNvPr>
            <p:cNvSpPr/>
            <p:nvPr/>
          </p:nvSpPr>
          <p:spPr>
            <a:xfrm>
              <a:off x="432619" y="1784350"/>
              <a:ext cx="193675" cy="193675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B1A282D-616B-42EF-8CE6-7FB57278DD5E}"/>
                </a:ext>
              </a:extLst>
            </p:cNvPr>
            <p:cNvSpPr/>
            <p:nvPr/>
          </p:nvSpPr>
          <p:spPr>
            <a:xfrm>
              <a:off x="626294" y="1716930"/>
              <a:ext cx="480986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>
                  <a:solidFill>
                    <a:schemeClr val="bg2"/>
                  </a:solidFill>
                  <a:latin typeface="Arial" panose="020B0604020202020204" pitchFamily="34" charset="0"/>
                </a:rPr>
                <a:t>Положительная переоценка</a:t>
              </a:r>
            </a:p>
          </p:txBody>
        </p:sp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427AA313-6BF0-4A7D-9298-E33D43D6363B}"/>
                </a:ext>
              </a:extLst>
            </p:cNvPr>
            <p:cNvSpPr/>
            <p:nvPr/>
          </p:nvSpPr>
          <p:spPr>
            <a:xfrm>
              <a:off x="3847268" y="1926126"/>
              <a:ext cx="780843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Д 50221 Переоценка ценных бумаг (долговых) - положительная разница,</a:t>
              </a: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К 10603 Положительная переоценка ценных бумаг</a:t>
              </a:r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817390E-9BBB-4A78-A1CD-D596B1028879}"/>
              </a:ext>
            </a:extLst>
          </p:cNvPr>
          <p:cNvGrpSpPr/>
          <p:nvPr/>
        </p:nvGrpSpPr>
        <p:grpSpPr>
          <a:xfrm>
            <a:off x="431799" y="5487917"/>
            <a:ext cx="11326762" cy="1148706"/>
            <a:chOff x="432619" y="1712862"/>
            <a:chExt cx="11326762" cy="1148706"/>
          </a:xfrm>
        </p:grpSpPr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619A8F62-88F1-4EAA-BCF2-98D368039B5B}"/>
                </a:ext>
              </a:extLst>
            </p:cNvPr>
            <p:cNvSpPr/>
            <p:nvPr/>
          </p:nvSpPr>
          <p:spPr>
            <a:xfrm>
              <a:off x="3701864" y="1784350"/>
              <a:ext cx="8057517" cy="1077218"/>
            </a:xfrm>
            <a:prstGeom prst="roundRect">
              <a:avLst>
                <a:gd name="adj" fmla="val 5473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99F9BF74-B680-42EB-AF65-210218A99FDB}"/>
                </a:ext>
              </a:extLst>
            </p:cNvPr>
            <p:cNvSpPr/>
            <p:nvPr/>
          </p:nvSpPr>
          <p:spPr>
            <a:xfrm>
              <a:off x="432619" y="1784350"/>
              <a:ext cx="193675" cy="193675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7413EC78-6DC5-4517-BC15-F814D8FE0D39}"/>
                </a:ext>
              </a:extLst>
            </p:cNvPr>
            <p:cNvSpPr/>
            <p:nvPr/>
          </p:nvSpPr>
          <p:spPr>
            <a:xfrm>
              <a:off x="626294" y="1712862"/>
              <a:ext cx="480986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1600" dirty="0">
                  <a:solidFill>
                    <a:schemeClr val="bg2"/>
                  </a:solidFill>
                  <a:latin typeface="Arial" panose="020B0604020202020204" pitchFamily="34" charset="0"/>
                </a:rPr>
                <a:t>Отрицательная переоценка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A09FB266-0376-4965-AE22-1801AB0D4835}"/>
                </a:ext>
              </a:extLst>
            </p:cNvPr>
            <p:cNvSpPr/>
            <p:nvPr/>
          </p:nvSpPr>
          <p:spPr>
            <a:xfrm>
              <a:off x="3848087" y="1868988"/>
              <a:ext cx="7911293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Д 10605 Отрицательная переоценка ценных бумаг</a:t>
              </a:r>
            </a:p>
            <a:p>
              <a:pPr marL="285750" indent="-285750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К 50720 Переоценка ценных бумаг(долевых) - отрицательная разница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034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Учет переоценки в банке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4963" y="1137914"/>
            <a:ext cx="10756491" cy="39395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Переоценка ценных бумаг, оцениваемых по справедливой стоимости: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B7DA9C6C-D70B-4F76-8D61-DEA797D5F761}"/>
              </a:ext>
            </a:extLst>
          </p:cNvPr>
          <p:cNvGrpSpPr/>
          <p:nvPr/>
        </p:nvGrpSpPr>
        <p:grpSpPr>
          <a:xfrm>
            <a:off x="432619" y="1671426"/>
            <a:ext cx="11326762" cy="1190142"/>
            <a:chOff x="432619" y="1671426"/>
            <a:chExt cx="11326762" cy="1190142"/>
          </a:xfrm>
        </p:grpSpPr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09B611F5-FAA2-4A55-8DD8-B00F6865D732}"/>
                </a:ext>
              </a:extLst>
            </p:cNvPr>
            <p:cNvSpPr/>
            <p:nvPr/>
          </p:nvSpPr>
          <p:spPr>
            <a:xfrm>
              <a:off x="4280598" y="1784350"/>
              <a:ext cx="7478783" cy="1077218"/>
            </a:xfrm>
            <a:prstGeom prst="roundRect">
              <a:avLst>
                <a:gd name="adj" fmla="val 5473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1075519-8BEC-49EC-A642-B5092EED519F}"/>
                </a:ext>
              </a:extLst>
            </p:cNvPr>
            <p:cNvSpPr/>
            <p:nvPr/>
          </p:nvSpPr>
          <p:spPr>
            <a:xfrm>
              <a:off x="432619" y="1784350"/>
              <a:ext cx="193675" cy="193675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04CDB63-5506-4A4B-A22F-F2C45C98275B}"/>
                </a:ext>
              </a:extLst>
            </p:cNvPr>
            <p:cNvSpPr/>
            <p:nvPr/>
          </p:nvSpPr>
          <p:spPr>
            <a:xfrm>
              <a:off x="626294" y="1671426"/>
              <a:ext cx="48098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Arial" panose="020B0604020202020204" pitchFamily="34" charset="0"/>
                </a:rPr>
                <a:t>Положительная переоценка</a:t>
              </a: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B80EF2-2850-4D62-9230-C3E39B653C0E}"/>
                </a:ext>
              </a:extLst>
            </p:cNvPr>
            <p:cNvSpPr/>
            <p:nvPr/>
          </p:nvSpPr>
          <p:spPr>
            <a:xfrm>
              <a:off x="4402852" y="1916534"/>
              <a:ext cx="72342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Д 50121, 50621 Переоценка ценных бумаг, </a:t>
              </a:r>
              <a:br>
                <a:rPr lang="en-US" sz="1600" dirty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ru-RU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оцениваемых по справедливой стоимости - положительная разница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К 706 Доходы</a:t>
              </a:r>
            </a:p>
          </p:txBody>
        </p:sp>
      </p:grp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F45FC21-1906-49F8-A9A7-9A1E656151D5}"/>
              </a:ext>
            </a:extLst>
          </p:cNvPr>
          <p:cNvSpPr/>
          <p:nvPr/>
        </p:nvSpPr>
        <p:spPr>
          <a:xfrm>
            <a:off x="334963" y="4657353"/>
            <a:ext cx="114712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buClr>
                <a:schemeClr val="bg2"/>
              </a:buClr>
              <a:buSzPct val="110000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Активы в валюте иностранных государств могут переоцениваться в связи с изменениями курсов валют, положительные разницы относятся на доходы, отрицательные - на расходы банка, например: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Д 30114 Корреспондентский счет в банках-нерезидентах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10000"/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0000"/>
                </a:solidFill>
                <a:latin typeface="Arial" panose="020B0604020202020204" pitchFamily="34" charset="0"/>
              </a:rPr>
              <a:t>К 706 Доходы - на положительную разницу.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F5FD27E-608E-441D-ADE3-82232704B6C6}"/>
              </a:ext>
            </a:extLst>
          </p:cNvPr>
          <p:cNvGrpSpPr/>
          <p:nvPr/>
        </p:nvGrpSpPr>
        <p:grpSpPr>
          <a:xfrm>
            <a:off x="432619" y="3061172"/>
            <a:ext cx="11326762" cy="1190142"/>
            <a:chOff x="432619" y="1671426"/>
            <a:chExt cx="11326762" cy="1190142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977F5F5A-29BD-43B5-A449-0E4519701D21}"/>
                </a:ext>
              </a:extLst>
            </p:cNvPr>
            <p:cNvSpPr/>
            <p:nvPr/>
          </p:nvSpPr>
          <p:spPr>
            <a:xfrm>
              <a:off x="4280598" y="1784350"/>
              <a:ext cx="7478783" cy="1077218"/>
            </a:xfrm>
            <a:prstGeom prst="roundRect">
              <a:avLst>
                <a:gd name="adj" fmla="val 5473"/>
              </a:avLst>
            </a:prstGeom>
            <a:solidFill>
              <a:schemeClr val="bg2">
                <a:lumMod val="20000"/>
                <a:lumOff val="8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04EECBD3-4BAF-455E-AAC0-573068FEC143}"/>
                </a:ext>
              </a:extLst>
            </p:cNvPr>
            <p:cNvSpPr/>
            <p:nvPr/>
          </p:nvSpPr>
          <p:spPr>
            <a:xfrm>
              <a:off x="432619" y="1784350"/>
              <a:ext cx="193675" cy="193675"/>
            </a:xfrm>
            <a:prstGeom prst="rect">
              <a:avLst/>
            </a:prstGeom>
            <a:solidFill>
              <a:schemeClr val="bg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5A1A2E7D-7E43-4ED4-910A-F398AA06DBE2}"/>
                </a:ext>
              </a:extLst>
            </p:cNvPr>
            <p:cNvSpPr/>
            <p:nvPr/>
          </p:nvSpPr>
          <p:spPr>
            <a:xfrm>
              <a:off x="626294" y="1671426"/>
              <a:ext cx="48098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000" dirty="0">
                  <a:solidFill>
                    <a:schemeClr val="bg2"/>
                  </a:solidFill>
                  <a:latin typeface="Arial" panose="020B0604020202020204" pitchFamily="34" charset="0"/>
                </a:rPr>
                <a:t>Отрицательная переоценка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05DCBF9B-A9FD-4DE0-93E3-D328B4F9528B}"/>
                </a:ext>
              </a:extLst>
            </p:cNvPr>
            <p:cNvSpPr/>
            <p:nvPr/>
          </p:nvSpPr>
          <p:spPr>
            <a:xfrm>
              <a:off x="4406968" y="1929406"/>
              <a:ext cx="715873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Д 706 Расходы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ru-RU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К 50120, 50620 Переоценка ценных бумаг, оцениваемых </a:t>
              </a:r>
              <a:br>
                <a:rPr lang="ru-RU" sz="1600" dirty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lang="ru-RU" sz="1600" dirty="0">
                  <a:solidFill>
                    <a:srgbClr val="000000"/>
                  </a:solidFill>
                  <a:latin typeface="Arial" panose="020B0604020202020204" pitchFamily="34" charset="0"/>
                </a:rPr>
                <a:t>по справедливой стоимости - отрицательная разница.</a:t>
              </a:r>
            </a:p>
          </p:txBody>
        </p:sp>
      </p:grpSp>
      <p:sp>
        <p:nvSpPr>
          <p:cNvPr id="6" name="Знак ''плюс'' 5">
            <a:extLst>
              <a:ext uri="{FF2B5EF4-FFF2-40B4-BE49-F238E27FC236}">
                <a16:creationId xmlns:a16="http://schemas.microsoft.com/office/drawing/2014/main" id="{A2D07C50-6A9B-469A-9201-81BC9D719F20}"/>
              </a:ext>
            </a:extLst>
          </p:cNvPr>
          <p:cNvSpPr/>
          <p:nvPr/>
        </p:nvSpPr>
        <p:spPr>
          <a:xfrm>
            <a:off x="428623" y="1784350"/>
            <a:ext cx="197671" cy="197671"/>
          </a:xfrm>
          <a:prstGeom prst="mathPlus">
            <a:avLst>
              <a:gd name="adj1" fmla="val 1581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нак ''минус'' 6">
            <a:extLst>
              <a:ext uri="{FF2B5EF4-FFF2-40B4-BE49-F238E27FC236}">
                <a16:creationId xmlns:a16="http://schemas.microsoft.com/office/drawing/2014/main" id="{4431E6AD-52ED-4615-9934-F898BD55B201}"/>
              </a:ext>
            </a:extLst>
          </p:cNvPr>
          <p:cNvSpPr/>
          <p:nvPr/>
        </p:nvSpPr>
        <p:spPr>
          <a:xfrm flipH="1">
            <a:off x="432619" y="3172377"/>
            <a:ext cx="193675" cy="193675"/>
          </a:xfrm>
          <a:prstGeom prst="mathMinus">
            <a:avLst>
              <a:gd name="adj1" fmla="val 1352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13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A3E8BAD4-81A4-4106-9AD1-7CED98F226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6938" y="1300181"/>
            <a:ext cx="9475310" cy="49244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ru-RU" dirty="0"/>
              <a:t>Клиенты </a:t>
            </a:r>
            <a:r>
              <a:rPr lang="ru-RU" dirty="0">
                <a:solidFill>
                  <a:schemeClr val="tx1"/>
                </a:solidFill>
              </a:rPr>
              <a:t>— индивидуальные предприниматели, различные юридические лица с относительно невысокой выручкой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Средний и малый банковский бизнес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27B23867-4B75-48A1-9233-F44A2C8C5C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2619" y="2134096"/>
            <a:ext cx="10367144" cy="2815030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К числу клиентов относятся единые информационно</a:t>
            </a:r>
            <a:r>
              <a:rPr lang="en-US" dirty="0">
                <a:latin typeface="+mn-lt"/>
              </a:rPr>
              <a:t>-</a:t>
            </a:r>
            <a:r>
              <a:rPr lang="ru-RU" dirty="0">
                <a:latin typeface="+mn-lt"/>
              </a:rPr>
              <a:t>расчетные центры, поставщики услуг населению, специализированные застройщики, различные торгово-сервисные предприятия</a:t>
            </a:r>
          </a:p>
          <a:p>
            <a:pPr marL="285750" indent="-28575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Продукты могут носить как стандартизированный, так и персонализированный характер</a:t>
            </a:r>
          </a:p>
          <a:p>
            <a:pPr marL="285750" indent="-28575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Наиболее востребованные услуги — расчетно-кассовое обслуживание, инкассация, кредитование, сбережения, бизнес-карты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459E9E4-8AD9-4DD7-A70F-B04CB454F0E6}"/>
              </a:ext>
            </a:extLst>
          </p:cNvPr>
          <p:cNvSpPr/>
          <p:nvPr/>
        </p:nvSpPr>
        <p:spPr>
          <a:xfrm>
            <a:off x="432619" y="1102517"/>
            <a:ext cx="806358" cy="806358"/>
          </a:xfrm>
          <a:prstGeom prst="roundRect">
            <a:avLst>
              <a:gd name="adj" fmla="val 109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F738EF-BC3A-4067-A1DA-53C5C05B67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026" y="1262924"/>
            <a:ext cx="485544" cy="4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122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B1B139F-57A7-4778-ABF8-DEE21CFE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2527233"/>
            <a:ext cx="9415914" cy="7386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</a:pPr>
            <a:r>
              <a:rPr lang="ru-RU" sz="4800" dirty="0"/>
              <a:t>Словарь терминов</a:t>
            </a:r>
          </a:p>
        </p:txBody>
      </p:sp>
    </p:spTree>
    <p:extLst>
      <p:ext uri="{BB962C8B-B14F-4D97-AF65-F5344CB8AC3E}">
        <p14:creationId xmlns:p14="http://schemas.microsoft.com/office/powerpoint/2010/main" val="27229238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153291"/>
            <a:ext cx="10399868" cy="4737194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ru-RU" b="0" i="0" dirty="0">
                <a:effectLst/>
                <a:latin typeface="Arial" panose="020B0604020202020204" pitchFamily="34" charset="0"/>
              </a:rPr>
              <a:t>ГБЛ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глобальная бизнес-линия</a:t>
            </a:r>
          </a:p>
          <a:p>
            <a:pPr algn="just">
              <a:lnSpc>
                <a:spcPct val="120000"/>
              </a:lnSpc>
            </a:pPr>
            <a:r>
              <a:rPr lang="ru-RU" b="0" i="0" dirty="0">
                <a:effectLst/>
                <a:latin typeface="Arial" panose="020B0604020202020204" pitchFamily="34" charset="0"/>
              </a:rPr>
              <a:t>ФЛ</a:t>
            </a:r>
            <a:r>
              <a:rPr lang="ru-RU" dirty="0">
                <a:latin typeface="Arial" panose="020B0604020202020204" pitchFamily="34" charset="0"/>
              </a:rPr>
              <a:t>, «физик»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физическое лицо</a:t>
            </a:r>
          </a:p>
          <a:p>
            <a:pPr algn="just">
              <a:lnSpc>
                <a:spcPct val="120000"/>
              </a:lnSpc>
            </a:pPr>
            <a:r>
              <a:rPr lang="ru-RU" b="0" i="0" dirty="0">
                <a:effectLst/>
                <a:latin typeface="Arial" panose="020B0604020202020204" pitchFamily="34" charset="0"/>
              </a:rPr>
              <a:t>ЮЛ</a:t>
            </a:r>
            <a:r>
              <a:rPr lang="ru-RU" dirty="0">
                <a:latin typeface="Arial" panose="020B0604020202020204" pitchFamily="34" charset="0"/>
              </a:rPr>
              <a:t>, «</a:t>
            </a:r>
            <a:r>
              <a:rPr lang="ru-RU" dirty="0" err="1">
                <a:latin typeface="Arial" panose="020B0604020202020204" pitchFamily="34" charset="0"/>
              </a:rPr>
              <a:t>юрик</a:t>
            </a:r>
            <a:r>
              <a:rPr lang="ru-RU" dirty="0">
                <a:latin typeface="Arial" panose="020B0604020202020204" pitchFamily="34" charset="0"/>
              </a:rPr>
              <a:t>»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юридическое лицо</a:t>
            </a:r>
          </a:p>
          <a:p>
            <a:pPr algn="just">
              <a:lnSpc>
                <a:spcPct val="120000"/>
              </a:lnSpc>
            </a:pPr>
            <a:r>
              <a:rPr lang="ru-RU" b="0" i="0" dirty="0">
                <a:effectLst/>
                <a:latin typeface="Arial" panose="020B0604020202020204" pitchFamily="34" charset="0"/>
              </a:rPr>
              <a:t>СМБ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средний и малый бизнес</a:t>
            </a:r>
          </a:p>
          <a:p>
            <a:pPr algn="just">
              <a:lnSpc>
                <a:spcPct val="120000"/>
              </a:lnSpc>
            </a:pPr>
            <a:r>
              <a:rPr lang="ru-RU" dirty="0">
                <a:latin typeface="Arial" panose="020B0604020202020204" pitchFamily="34" charset="0"/>
              </a:rPr>
              <a:t>ЦБ РФ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Центральный Банк Российской Федерации</a:t>
            </a:r>
            <a:endParaRPr lang="ru-RU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ru-RU" b="0" i="0" dirty="0">
                <a:effectLst/>
                <a:latin typeface="Arial" panose="020B0604020202020204" pitchFamily="34" charset="0"/>
              </a:rPr>
              <a:t>МБК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межбанковский кредит</a:t>
            </a:r>
          </a:p>
          <a:p>
            <a:pPr algn="just">
              <a:lnSpc>
                <a:spcPct val="120000"/>
              </a:lnSpc>
            </a:pPr>
            <a:r>
              <a:rPr lang="ru-RU" b="0" i="0" dirty="0">
                <a:effectLst/>
                <a:latin typeface="Arial" panose="020B0604020202020204" pitchFamily="34" charset="0"/>
              </a:rPr>
              <a:t>ТСП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торгово-сервисное предприятие</a:t>
            </a:r>
          </a:p>
          <a:p>
            <a:pPr algn="just">
              <a:lnSpc>
                <a:spcPct val="120000"/>
              </a:lnSpc>
            </a:pPr>
            <a:r>
              <a:rPr lang="ru-RU" dirty="0">
                <a:latin typeface="Arial" panose="020B0604020202020204" pitchFamily="34" charset="0"/>
              </a:rPr>
              <a:t>РКО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— расчетно-кассовое обслуживание</a:t>
            </a:r>
          </a:p>
          <a:p>
            <a:pPr algn="just">
              <a:lnSpc>
                <a:spcPct val="120000"/>
              </a:lnSpc>
            </a:pPr>
            <a:r>
              <a:rPr lang="ru-RU" b="0" i="0" dirty="0">
                <a:effectLst/>
                <a:latin typeface="Arial" panose="020B0604020202020204" pitchFamily="34" charset="0"/>
              </a:rPr>
              <a:t>ОКУД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— общероссийский классификатор управленческой документации</a:t>
            </a:r>
          </a:p>
          <a:p>
            <a:pPr algn="just">
              <a:lnSpc>
                <a:spcPct val="120000"/>
              </a:lnSpc>
            </a:pPr>
            <a:r>
              <a:rPr lang="ru-RU" b="0" i="0" dirty="0">
                <a:effectLst/>
                <a:latin typeface="Arial" panose="020B0604020202020204" pitchFamily="34" charset="0"/>
              </a:rPr>
              <a:t>ТМЦ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товарно-материальные ценности</a:t>
            </a:r>
          </a:p>
          <a:p>
            <a:pPr algn="just">
              <a:lnSpc>
                <a:spcPct val="120000"/>
              </a:lnSpc>
            </a:pPr>
            <a:r>
              <a:rPr lang="ru-RU" b="0" i="0" dirty="0">
                <a:effectLst/>
                <a:latin typeface="Arial" panose="020B0604020202020204" pitchFamily="34" charset="0"/>
              </a:rPr>
              <a:t>МСФО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международные стандарты финансовой отчетности</a:t>
            </a:r>
          </a:p>
          <a:p>
            <a:pPr algn="just">
              <a:lnSpc>
                <a:spcPct val="120000"/>
              </a:lnSpc>
            </a:pPr>
            <a:r>
              <a:rPr lang="ru-RU" dirty="0">
                <a:latin typeface="Arial" panose="020B0604020202020204" pitchFamily="34" charset="0"/>
              </a:rPr>
              <a:t>РСБУ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— российские стандарты бухгалтерского учета</a:t>
            </a:r>
          </a:p>
          <a:p>
            <a:pPr algn="just">
              <a:lnSpc>
                <a:spcPct val="120000"/>
              </a:lnSpc>
            </a:pPr>
            <a:r>
              <a:rPr lang="ru-RU" b="0" i="0" dirty="0">
                <a:effectLst/>
                <a:latin typeface="Arial" panose="020B0604020202020204" pitchFamily="34" charset="0"/>
              </a:rPr>
              <a:t>МФР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— 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межфилиальные расчеты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Сокращения</a:t>
            </a:r>
          </a:p>
        </p:txBody>
      </p:sp>
    </p:spTree>
    <p:extLst>
      <p:ext uri="{BB962C8B-B14F-4D97-AF65-F5344CB8AC3E}">
        <p14:creationId xmlns:p14="http://schemas.microsoft.com/office/powerpoint/2010/main" val="16679150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8" y="1137347"/>
            <a:ext cx="11022503" cy="372409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b="0" i="0" dirty="0">
                <a:effectLst/>
                <a:latin typeface="Arial" panose="020B0604020202020204" pitchFamily="34" charset="0"/>
              </a:rPr>
              <a:t>Счет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учетная позиция бухгалтерского учета, отражающая объекты учета (в денежном или количественном измерении).</a:t>
            </a:r>
          </a:p>
          <a:p>
            <a:pPr>
              <a:spcAft>
                <a:spcPts val="1200"/>
              </a:spcAft>
            </a:pPr>
            <a:r>
              <a:rPr lang="ru-RU" dirty="0">
                <a:latin typeface="Arial" panose="020B0604020202020204" pitchFamily="34" charset="0"/>
              </a:rPr>
              <a:t>Корреспонденция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– это взаимосвязь бухгалтерских счетов, возникающая при двойной записи </a:t>
            </a:r>
            <a:b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хозяйственных операций.</a:t>
            </a:r>
            <a:endParaRPr lang="ru-RU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dirty="0">
                <a:latin typeface="Arial" panose="020B0604020202020204" pitchFamily="34" charset="0"/>
              </a:rPr>
              <a:t>Двойная запись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– принцип бухгалтерского учёта, согласно которому каждый факт хозяйственной жизни </a:t>
            </a:r>
            <a:b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должен быть отражён дважды: по дебету одного счёта и по кредиту корреспондирующего с ним счёта.</a:t>
            </a:r>
          </a:p>
          <a:p>
            <a:pPr>
              <a:spcAft>
                <a:spcPts val="1200"/>
              </a:spcAft>
            </a:pPr>
            <a:r>
              <a:rPr lang="ru-RU" dirty="0">
                <a:latin typeface="Arial" panose="020B0604020202020204" pitchFamily="34" charset="0"/>
              </a:rPr>
              <a:t>План счетов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- это систематизированный перечень счетов бухгалтерского учёта, который используется </a:t>
            </a:r>
            <a:b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для регистрации и группировки хозяйственных операций, активов, обязательств, капитала и финансовых результатов.</a:t>
            </a:r>
          </a:p>
          <a:p>
            <a:pPr>
              <a:spcAft>
                <a:spcPts val="1200"/>
              </a:spcAft>
            </a:pPr>
            <a:r>
              <a:rPr lang="ru-RU" dirty="0">
                <a:latin typeface="Arial" panose="020B0604020202020204" pitchFamily="34" charset="0"/>
              </a:rPr>
              <a:t>Актив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 — это ресурсы, которые находятся в распоряжении физического или юридического лица и могут </a:t>
            </a:r>
            <a:b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быть использованы для получения экономической выгоды.</a:t>
            </a:r>
          </a:p>
          <a:p>
            <a:pPr>
              <a:spcAft>
                <a:spcPts val="1200"/>
              </a:spcAft>
            </a:pPr>
            <a:r>
              <a:rPr lang="ru-RU" b="0" i="0" dirty="0">
                <a:effectLst/>
                <a:latin typeface="Arial" panose="020B0604020202020204" pitchFamily="34" charset="0"/>
              </a:rPr>
              <a:t>Пассив</a:t>
            </a: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– совокупность всех источников формирования средств предприятия (обязательств и капитала). </a:t>
            </a:r>
            <a:b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Пассив содержит собственный капитал (уставный и акционерный) и заёмный капитал (кредиты, займы).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</a:p>
        </p:txBody>
      </p:sp>
    </p:spTree>
    <p:extLst>
      <p:ext uri="{BB962C8B-B14F-4D97-AF65-F5344CB8AC3E}">
        <p14:creationId xmlns:p14="http://schemas.microsoft.com/office/powerpoint/2010/main" val="16800416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681B23F-676D-4E3C-B3E0-D43D8A72AD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619" y="1157647"/>
            <a:ext cx="10800000" cy="332398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ru-RU" dirty="0">
                <a:latin typeface="+mn-lt"/>
              </a:rPr>
              <a:t>Дебет</a:t>
            </a:r>
            <a:r>
              <a:rPr lang="ru-RU" dirty="0">
                <a:solidFill>
                  <a:srgbClr val="000000"/>
                </a:solidFill>
                <a:latin typeface="+mn-lt"/>
              </a:rPr>
              <a:t> — это левая сторона бухгалтерского счёта. На дебете отражают поступления и увеличение активов, </a:t>
            </a:r>
            <a:br>
              <a:rPr lang="ru-RU" dirty="0">
                <a:solidFill>
                  <a:srgbClr val="000000"/>
                </a:solidFill>
                <a:latin typeface="+mn-lt"/>
              </a:rPr>
            </a:br>
            <a:r>
              <a:rPr lang="ru-RU" dirty="0">
                <a:solidFill>
                  <a:srgbClr val="000000"/>
                </a:solidFill>
                <a:latin typeface="+mn-lt"/>
              </a:rPr>
              <a:t>а также уменьшение обязательств.</a:t>
            </a:r>
          </a:p>
          <a:p>
            <a:pPr>
              <a:spcAft>
                <a:spcPts val="1200"/>
              </a:spcAft>
            </a:pPr>
            <a:r>
              <a:rPr lang="ru-RU" i="0" dirty="0">
                <a:effectLst/>
                <a:latin typeface="+mn-lt"/>
              </a:rPr>
              <a:t>Кредит</a:t>
            </a:r>
            <a:r>
              <a:rPr lang="ru-RU" b="0" i="0" dirty="0">
                <a:solidFill>
                  <a:srgbClr val="000000"/>
                </a:solidFill>
                <a:effectLst/>
                <a:latin typeface="+mn-lt"/>
              </a:rPr>
              <a:t> — это правая сторона бухгалтерского счёта. На кредите отражают расходы и уменьшение активов, </a:t>
            </a:r>
            <a:br>
              <a:rPr lang="ru-RU" b="0" i="0" dirty="0">
                <a:solidFill>
                  <a:srgbClr val="000000"/>
                </a:solidFill>
                <a:effectLst/>
                <a:latin typeface="+mn-lt"/>
              </a:rPr>
            </a:br>
            <a:r>
              <a:rPr lang="ru-RU" b="0" i="0" dirty="0">
                <a:solidFill>
                  <a:srgbClr val="000000"/>
                </a:solidFill>
                <a:effectLst/>
                <a:latin typeface="+mn-lt"/>
              </a:rPr>
              <a:t>а также увеличение обязательств.</a:t>
            </a:r>
            <a:endParaRPr lang="ru-RU" dirty="0">
              <a:solidFill>
                <a:srgbClr val="000000"/>
              </a:solidFill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ru-RU" dirty="0">
                <a:latin typeface="+mn-lt"/>
              </a:rPr>
              <a:t>Проводка</a:t>
            </a:r>
            <a:r>
              <a:rPr lang="ru-RU" dirty="0">
                <a:solidFill>
                  <a:srgbClr val="000000"/>
                </a:solidFill>
                <a:latin typeface="+mn-lt"/>
              </a:rPr>
              <a:t> — запись в журнале или базе данных об изменении состояния учитываемых объектов. </a:t>
            </a:r>
            <a:br>
              <a:rPr lang="ru-RU" dirty="0">
                <a:solidFill>
                  <a:srgbClr val="000000"/>
                </a:solidFill>
                <a:latin typeface="+mn-lt"/>
              </a:rPr>
            </a:br>
            <a:r>
              <a:rPr lang="ru-RU" dirty="0">
                <a:solidFill>
                  <a:srgbClr val="000000"/>
                </a:solidFill>
                <a:latin typeface="+mn-lt"/>
              </a:rPr>
              <a:t>Она состоит из описания дебетуемого и кредитуемого объекта учёта, а также числовых характеристик изменения, например, количества и стоимости.</a:t>
            </a:r>
          </a:p>
          <a:p>
            <a:pPr>
              <a:spcAft>
                <a:spcPts val="1200"/>
              </a:spcAft>
            </a:pPr>
            <a:r>
              <a:rPr lang="ru-RU" b="0" i="0" dirty="0">
                <a:effectLst/>
                <a:latin typeface="+mn-lt"/>
              </a:rPr>
              <a:t>Сальдо </a:t>
            </a:r>
            <a:r>
              <a:rPr lang="ru-RU" b="0" i="0" dirty="0">
                <a:solidFill>
                  <a:srgbClr val="000000"/>
                </a:solidFill>
                <a:effectLst/>
                <a:latin typeface="+mn-lt"/>
              </a:rPr>
              <a:t>(остаток) — это разность между поступлениями и расходами за определённый промежуток времени. Положительное сальдо означает превышение поступлений над расходами, а отрицательное — наоборот.</a:t>
            </a:r>
          </a:p>
          <a:p>
            <a:pPr>
              <a:spcAft>
                <a:spcPts val="1200"/>
              </a:spcAft>
            </a:pPr>
            <a:r>
              <a:rPr lang="ru-RU" b="0" i="0" dirty="0">
                <a:effectLst/>
                <a:highlight>
                  <a:srgbClr val="FFFFFF"/>
                </a:highlight>
                <a:latin typeface="+mn-lt"/>
              </a:rPr>
              <a:t>Бухгалтерский баланс</a:t>
            </a: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</a:rPr>
              <a:t> — это таблица, в которую вносят информацию о компании: о стоимости её активов </a:t>
            </a:r>
            <a:b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</a:rPr>
            </a:br>
            <a:r>
              <a:rPr lang="ru-RU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</a:rPr>
              <a:t>и обязательствах.</a:t>
            </a:r>
            <a:endParaRPr lang="ru-RU" b="0" i="0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D76B87-C609-4417-9481-4AA1CBB0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Термины</a:t>
            </a:r>
          </a:p>
        </p:txBody>
      </p:sp>
    </p:spTree>
    <p:extLst>
      <p:ext uri="{BB962C8B-B14F-4D97-AF65-F5344CB8AC3E}">
        <p14:creationId xmlns:p14="http://schemas.microsoft.com/office/powerpoint/2010/main" val="2929717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87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>
            <a:extLst>
              <a:ext uri="{FF2B5EF4-FFF2-40B4-BE49-F238E27FC236}">
                <a16:creationId xmlns:a16="http://schemas.microsoft.com/office/drawing/2014/main" id="{A3E8BAD4-81A4-4106-9AD1-7CED98F226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2738" y="1355162"/>
            <a:ext cx="10941819" cy="246221"/>
          </a:xfrm>
        </p:spPr>
        <p:txBody>
          <a:bodyPr/>
          <a:lstStyle/>
          <a:p>
            <a:r>
              <a:rPr lang="ru-RU" dirty="0"/>
              <a:t>Клиенты </a:t>
            </a:r>
            <a:r>
              <a:rPr lang="ru-RU" dirty="0">
                <a:solidFill>
                  <a:schemeClr val="tx1"/>
                </a:solidFill>
              </a:rPr>
              <a:t>— </a:t>
            </a:r>
            <a:r>
              <a:rPr lang="ru-RU" dirty="0">
                <a:solidFill>
                  <a:schemeClr val="tx1"/>
                </a:solidFill>
                <a:latin typeface="+mn-lt"/>
              </a:rPr>
              <a:t>крупные холдинги и предприятия, публичные компании.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Крупный банковский бизнес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70FC545C-E128-453D-ACB2-DA904D013A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367" y="2139299"/>
            <a:ext cx="10933759" cy="2815030"/>
          </a:xfrm>
        </p:spPr>
        <p:txBody>
          <a:bodyPr/>
          <a:lstStyle/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Чаще всего бизнес таких компаний международный, поэтому банк занимается проведением трансграничных и внешнеэкономических операций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Для крупного бизнеса востребованы услуги инвестиционного банковского бизнеса — объединение 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и поглощение компаний, выход на публичные рынки для размещения собственных ценных бумаг </a:t>
            </a:r>
            <a:br>
              <a:rPr lang="ru-RU" dirty="0">
                <a:latin typeface="+mn-lt"/>
              </a:rPr>
            </a:br>
            <a:r>
              <a:rPr lang="ru-RU" dirty="0">
                <a:latin typeface="+mn-lt"/>
              </a:rPr>
              <a:t>или привлечения кредитов через долговые ценные бумаги</a:t>
            </a:r>
          </a:p>
          <a:p>
            <a:pPr marL="285750" indent="-285750">
              <a:spcAft>
                <a:spcPts val="1200"/>
              </a:spcAft>
              <a:buClr>
                <a:schemeClr val="bg2"/>
              </a:buClr>
              <a:buSzPct val="150000"/>
              <a:buFont typeface="Arial" panose="020B0604020202020204" pitchFamily="34" charset="0"/>
              <a:buChar char="•"/>
            </a:pPr>
            <a:r>
              <a:rPr lang="ru-RU" dirty="0">
                <a:latin typeface="+mn-lt"/>
              </a:rPr>
              <a:t>Сделки с крупным бизнесом часто носят очень специфичный и клиентоориентированный характер (индивидуальные условия, выделенные сотрудники под работу с конкретной компанией)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84AED84-6481-4FF0-AE9E-668A1A220A41}"/>
              </a:ext>
            </a:extLst>
          </p:cNvPr>
          <p:cNvSpPr/>
          <p:nvPr/>
        </p:nvSpPr>
        <p:spPr>
          <a:xfrm>
            <a:off x="432619" y="1102517"/>
            <a:ext cx="806358" cy="806358"/>
          </a:xfrm>
          <a:prstGeom prst="roundRect">
            <a:avLst>
              <a:gd name="adj" fmla="val 1092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78E758-0ED5-4363-97F0-6042E56C58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630" y="1280031"/>
            <a:ext cx="396485" cy="39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7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ADCAE74-1BE7-4AE8-B34D-C851B65DA2E6}"/>
              </a:ext>
            </a:extLst>
          </p:cNvPr>
          <p:cNvSpPr/>
          <p:nvPr/>
        </p:nvSpPr>
        <p:spPr>
          <a:xfrm>
            <a:off x="0" y="2500132"/>
            <a:ext cx="12192000" cy="4357868"/>
          </a:xfrm>
          <a:prstGeom prst="rect">
            <a:avLst/>
          </a:prstGeom>
          <a:solidFill>
            <a:srgbClr val="DADB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87634-540A-4665-855C-45C62D23D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Суть банковского бизнеса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A28B5-F0B3-4669-D444-7B74C72D751E}"/>
              </a:ext>
            </a:extLst>
          </p:cNvPr>
          <p:cNvSpPr txBox="1"/>
          <p:nvPr/>
        </p:nvSpPr>
        <p:spPr>
          <a:xfrm>
            <a:off x="332531" y="1085184"/>
            <a:ext cx="106593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0" i="0" dirty="0">
                <a:solidFill>
                  <a:schemeClr val="bg2"/>
                </a:solidFill>
                <a:effectLst/>
                <a:latin typeface="+mj-lt"/>
              </a:rPr>
              <a:t>Банковский бизнес</a:t>
            </a:r>
            <a:r>
              <a:rPr lang="ru-RU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ru-RU" sz="1600" dirty="0"/>
              <a:t>—</a:t>
            </a:r>
            <a:r>
              <a:rPr lang="ru-RU" sz="1600" dirty="0">
                <a:solidFill>
                  <a:schemeClr val="bg2"/>
                </a:solidFill>
                <a:latin typeface="+mj-lt"/>
              </a:rPr>
              <a:t> </a:t>
            </a:r>
            <a:r>
              <a:rPr lang="ru-RU" sz="1600" b="0" i="0" dirty="0">
                <a:effectLst/>
                <a:latin typeface="+mj-lt"/>
              </a:rPr>
              <a:t>это деятельность, связанная с осуществлением банковских операций, </a:t>
            </a:r>
            <a:br>
              <a:rPr lang="ru-RU" sz="1600" b="0" i="0" dirty="0">
                <a:effectLst/>
                <a:latin typeface="+mj-lt"/>
              </a:rPr>
            </a:br>
            <a:r>
              <a:rPr lang="ru-RU" sz="1600" b="0" i="0" dirty="0">
                <a:effectLst/>
                <a:latin typeface="+mj-lt"/>
              </a:rPr>
              <a:t>направленных на получение прибыли</a:t>
            </a:r>
            <a:endParaRPr lang="ru-RU" sz="1600" dirty="0">
              <a:latin typeface="+mj-lt"/>
            </a:endParaRPr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E3E83D0C-7215-52FB-9094-F3F3F09F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378" y="2804886"/>
            <a:ext cx="8685244" cy="405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30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12233C3-43AD-47C5-96F6-37F9B307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банковские продукты</a:t>
            </a:r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AC7D17C6-8669-4A1A-9DF6-F589F859224D}"/>
              </a:ext>
            </a:extLst>
          </p:cNvPr>
          <p:cNvSpPr/>
          <p:nvPr/>
        </p:nvSpPr>
        <p:spPr>
          <a:xfrm>
            <a:off x="432618" y="1108024"/>
            <a:ext cx="9616257" cy="540000"/>
          </a:xfrm>
          <a:custGeom>
            <a:avLst/>
            <a:gdLst>
              <a:gd name="connsiteX0" fmla="*/ 0 w 5689600"/>
              <a:gd name="connsiteY0" fmla="*/ 63961 h 383760"/>
              <a:gd name="connsiteX1" fmla="*/ 63961 w 5689600"/>
              <a:gd name="connsiteY1" fmla="*/ 0 h 383760"/>
              <a:gd name="connsiteX2" fmla="*/ 5625639 w 5689600"/>
              <a:gd name="connsiteY2" fmla="*/ 0 h 383760"/>
              <a:gd name="connsiteX3" fmla="*/ 5689600 w 5689600"/>
              <a:gd name="connsiteY3" fmla="*/ 63961 h 383760"/>
              <a:gd name="connsiteX4" fmla="*/ 5689600 w 5689600"/>
              <a:gd name="connsiteY4" fmla="*/ 319799 h 383760"/>
              <a:gd name="connsiteX5" fmla="*/ 5625639 w 5689600"/>
              <a:gd name="connsiteY5" fmla="*/ 383760 h 383760"/>
              <a:gd name="connsiteX6" fmla="*/ 63961 w 5689600"/>
              <a:gd name="connsiteY6" fmla="*/ 383760 h 383760"/>
              <a:gd name="connsiteX7" fmla="*/ 0 w 5689600"/>
              <a:gd name="connsiteY7" fmla="*/ 319799 h 383760"/>
              <a:gd name="connsiteX8" fmla="*/ 0 w 5689600"/>
              <a:gd name="connsiteY8" fmla="*/ 63961 h 38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9600" h="383760">
                <a:moveTo>
                  <a:pt x="0" y="63961"/>
                </a:moveTo>
                <a:cubicBezTo>
                  <a:pt x="0" y="28636"/>
                  <a:pt x="28636" y="0"/>
                  <a:pt x="63961" y="0"/>
                </a:cubicBezTo>
                <a:lnTo>
                  <a:pt x="5625639" y="0"/>
                </a:lnTo>
                <a:cubicBezTo>
                  <a:pt x="5660964" y="0"/>
                  <a:pt x="5689600" y="28636"/>
                  <a:pt x="5689600" y="63961"/>
                </a:cubicBezTo>
                <a:lnTo>
                  <a:pt x="5689600" y="319799"/>
                </a:lnTo>
                <a:cubicBezTo>
                  <a:pt x="5689600" y="355124"/>
                  <a:pt x="5660964" y="383760"/>
                  <a:pt x="5625639" y="383760"/>
                </a:cubicBezTo>
                <a:lnTo>
                  <a:pt x="63961" y="383760"/>
                </a:lnTo>
                <a:cubicBezTo>
                  <a:pt x="28636" y="383760"/>
                  <a:pt x="0" y="355124"/>
                  <a:pt x="0" y="319799"/>
                </a:cubicBezTo>
                <a:lnTo>
                  <a:pt x="0" y="63961"/>
                </a:lnTo>
                <a:close/>
              </a:path>
            </a:pathLst>
          </a:custGeom>
          <a:solidFill>
            <a:srgbClr val="E5F8FF"/>
          </a:solidFill>
          <a:ln w="285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787" tIns="18734" rIns="233787" bIns="18734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	</a:t>
            </a:r>
            <a:r>
              <a:rPr lang="ru-RU" sz="1600" kern="1200" dirty="0">
                <a:solidFill>
                  <a:schemeClr val="tx1"/>
                </a:solidFill>
              </a:rPr>
              <a:t>Кредитные продукты (ипотека, автокредит, потребительский кредит, кредит наличными)</a:t>
            </a:r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id="{ACD9BB87-0FC3-427B-B472-C2D1FCBA58F8}"/>
              </a:ext>
            </a:extLst>
          </p:cNvPr>
          <p:cNvSpPr/>
          <p:nvPr/>
        </p:nvSpPr>
        <p:spPr>
          <a:xfrm>
            <a:off x="432619" y="1714188"/>
            <a:ext cx="9616256" cy="540000"/>
          </a:xfrm>
          <a:custGeom>
            <a:avLst/>
            <a:gdLst>
              <a:gd name="connsiteX0" fmla="*/ 0 w 5689600"/>
              <a:gd name="connsiteY0" fmla="*/ 63961 h 383760"/>
              <a:gd name="connsiteX1" fmla="*/ 63961 w 5689600"/>
              <a:gd name="connsiteY1" fmla="*/ 0 h 383760"/>
              <a:gd name="connsiteX2" fmla="*/ 5625639 w 5689600"/>
              <a:gd name="connsiteY2" fmla="*/ 0 h 383760"/>
              <a:gd name="connsiteX3" fmla="*/ 5689600 w 5689600"/>
              <a:gd name="connsiteY3" fmla="*/ 63961 h 383760"/>
              <a:gd name="connsiteX4" fmla="*/ 5689600 w 5689600"/>
              <a:gd name="connsiteY4" fmla="*/ 319799 h 383760"/>
              <a:gd name="connsiteX5" fmla="*/ 5625639 w 5689600"/>
              <a:gd name="connsiteY5" fmla="*/ 383760 h 383760"/>
              <a:gd name="connsiteX6" fmla="*/ 63961 w 5689600"/>
              <a:gd name="connsiteY6" fmla="*/ 383760 h 383760"/>
              <a:gd name="connsiteX7" fmla="*/ 0 w 5689600"/>
              <a:gd name="connsiteY7" fmla="*/ 319799 h 383760"/>
              <a:gd name="connsiteX8" fmla="*/ 0 w 5689600"/>
              <a:gd name="connsiteY8" fmla="*/ 63961 h 38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9600" h="383760">
                <a:moveTo>
                  <a:pt x="0" y="63961"/>
                </a:moveTo>
                <a:cubicBezTo>
                  <a:pt x="0" y="28636"/>
                  <a:pt x="28636" y="0"/>
                  <a:pt x="63961" y="0"/>
                </a:cubicBezTo>
                <a:lnTo>
                  <a:pt x="5625639" y="0"/>
                </a:lnTo>
                <a:cubicBezTo>
                  <a:pt x="5660964" y="0"/>
                  <a:pt x="5689600" y="28636"/>
                  <a:pt x="5689600" y="63961"/>
                </a:cubicBezTo>
                <a:lnTo>
                  <a:pt x="5689600" y="319799"/>
                </a:lnTo>
                <a:cubicBezTo>
                  <a:pt x="5689600" y="355124"/>
                  <a:pt x="5660964" y="383760"/>
                  <a:pt x="5625639" y="383760"/>
                </a:cubicBezTo>
                <a:lnTo>
                  <a:pt x="63961" y="383760"/>
                </a:lnTo>
                <a:cubicBezTo>
                  <a:pt x="28636" y="383760"/>
                  <a:pt x="0" y="355124"/>
                  <a:pt x="0" y="319799"/>
                </a:cubicBezTo>
                <a:lnTo>
                  <a:pt x="0" y="63961"/>
                </a:lnTo>
                <a:close/>
              </a:path>
            </a:pathLst>
          </a:custGeom>
          <a:solidFill>
            <a:srgbClr val="E5F8FF"/>
          </a:solidFill>
          <a:ln w="285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787" tIns="18734" rIns="233787" bIns="18734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	</a:t>
            </a:r>
            <a:r>
              <a:rPr lang="ru-RU" sz="1600" kern="1200" dirty="0">
                <a:solidFill>
                  <a:schemeClr val="tx1"/>
                </a:solidFill>
              </a:rPr>
              <a:t>Сберегательные продукты (накопительные счета, вклады)</a:t>
            </a: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FED2331A-D78C-4317-B60A-A80551AD5BCD}"/>
              </a:ext>
            </a:extLst>
          </p:cNvPr>
          <p:cNvSpPr/>
          <p:nvPr/>
        </p:nvSpPr>
        <p:spPr>
          <a:xfrm>
            <a:off x="432618" y="2320352"/>
            <a:ext cx="9616257" cy="540000"/>
          </a:xfrm>
          <a:custGeom>
            <a:avLst/>
            <a:gdLst>
              <a:gd name="connsiteX0" fmla="*/ 0 w 5689600"/>
              <a:gd name="connsiteY0" fmla="*/ 63961 h 383760"/>
              <a:gd name="connsiteX1" fmla="*/ 63961 w 5689600"/>
              <a:gd name="connsiteY1" fmla="*/ 0 h 383760"/>
              <a:gd name="connsiteX2" fmla="*/ 5625639 w 5689600"/>
              <a:gd name="connsiteY2" fmla="*/ 0 h 383760"/>
              <a:gd name="connsiteX3" fmla="*/ 5689600 w 5689600"/>
              <a:gd name="connsiteY3" fmla="*/ 63961 h 383760"/>
              <a:gd name="connsiteX4" fmla="*/ 5689600 w 5689600"/>
              <a:gd name="connsiteY4" fmla="*/ 319799 h 383760"/>
              <a:gd name="connsiteX5" fmla="*/ 5625639 w 5689600"/>
              <a:gd name="connsiteY5" fmla="*/ 383760 h 383760"/>
              <a:gd name="connsiteX6" fmla="*/ 63961 w 5689600"/>
              <a:gd name="connsiteY6" fmla="*/ 383760 h 383760"/>
              <a:gd name="connsiteX7" fmla="*/ 0 w 5689600"/>
              <a:gd name="connsiteY7" fmla="*/ 319799 h 383760"/>
              <a:gd name="connsiteX8" fmla="*/ 0 w 5689600"/>
              <a:gd name="connsiteY8" fmla="*/ 63961 h 38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9600" h="383760">
                <a:moveTo>
                  <a:pt x="0" y="63961"/>
                </a:moveTo>
                <a:cubicBezTo>
                  <a:pt x="0" y="28636"/>
                  <a:pt x="28636" y="0"/>
                  <a:pt x="63961" y="0"/>
                </a:cubicBezTo>
                <a:lnTo>
                  <a:pt x="5625639" y="0"/>
                </a:lnTo>
                <a:cubicBezTo>
                  <a:pt x="5660964" y="0"/>
                  <a:pt x="5689600" y="28636"/>
                  <a:pt x="5689600" y="63961"/>
                </a:cubicBezTo>
                <a:lnTo>
                  <a:pt x="5689600" y="319799"/>
                </a:lnTo>
                <a:cubicBezTo>
                  <a:pt x="5689600" y="355124"/>
                  <a:pt x="5660964" y="383760"/>
                  <a:pt x="5625639" y="383760"/>
                </a:cubicBezTo>
                <a:lnTo>
                  <a:pt x="63961" y="383760"/>
                </a:lnTo>
                <a:cubicBezTo>
                  <a:pt x="28636" y="383760"/>
                  <a:pt x="0" y="355124"/>
                  <a:pt x="0" y="319799"/>
                </a:cubicBezTo>
                <a:lnTo>
                  <a:pt x="0" y="63961"/>
                </a:lnTo>
                <a:close/>
              </a:path>
            </a:pathLst>
          </a:custGeom>
          <a:solidFill>
            <a:srgbClr val="E5F8FF"/>
          </a:solidFill>
          <a:ln w="285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787" tIns="18734" rIns="233787" bIns="18734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	</a:t>
            </a:r>
            <a:r>
              <a:rPr lang="ru-RU" sz="1600" kern="1200" dirty="0">
                <a:solidFill>
                  <a:schemeClr val="tx1"/>
                </a:solidFill>
              </a:rPr>
              <a:t>Карточные продукты (дебетовые и кредитные карты, бизнес-карты)</a:t>
            </a: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07A92B99-34D9-4EC9-AFA8-BC990EF9D051}"/>
              </a:ext>
            </a:extLst>
          </p:cNvPr>
          <p:cNvSpPr/>
          <p:nvPr/>
        </p:nvSpPr>
        <p:spPr>
          <a:xfrm>
            <a:off x="432618" y="2926516"/>
            <a:ext cx="9616257" cy="540000"/>
          </a:xfrm>
          <a:custGeom>
            <a:avLst/>
            <a:gdLst>
              <a:gd name="connsiteX0" fmla="*/ 0 w 5689600"/>
              <a:gd name="connsiteY0" fmla="*/ 63961 h 383760"/>
              <a:gd name="connsiteX1" fmla="*/ 63961 w 5689600"/>
              <a:gd name="connsiteY1" fmla="*/ 0 h 383760"/>
              <a:gd name="connsiteX2" fmla="*/ 5625639 w 5689600"/>
              <a:gd name="connsiteY2" fmla="*/ 0 h 383760"/>
              <a:gd name="connsiteX3" fmla="*/ 5689600 w 5689600"/>
              <a:gd name="connsiteY3" fmla="*/ 63961 h 383760"/>
              <a:gd name="connsiteX4" fmla="*/ 5689600 w 5689600"/>
              <a:gd name="connsiteY4" fmla="*/ 319799 h 383760"/>
              <a:gd name="connsiteX5" fmla="*/ 5625639 w 5689600"/>
              <a:gd name="connsiteY5" fmla="*/ 383760 h 383760"/>
              <a:gd name="connsiteX6" fmla="*/ 63961 w 5689600"/>
              <a:gd name="connsiteY6" fmla="*/ 383760 h 383760"/>
              <a:gd name="connsiteX7" fmla="*/ 0 w 5689600"/>
              <a:gd name="connsiteY7" fmla="*/ 319799 h 383760"/>
              <a:gd name="connsiteX8" fmla="*/ 0 w 5689600"/>
              <a:gd name="connsiteY8" fmla="*/ 63961 h 38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9600" h="383760">
                <a:moveTo>
                  <a:pt x="0" y="63961"/>
                </a:moveTo>
                <a:cubicBezTo>
                  <a:pt x="0" y="28636"/>
                  <a:pt x="28636" y="0"/>
                  <a:pt x="63961" y="0"/>
                </a:cubicBezTo>
                <a:lnTo>
                  <a:pt x="5625639" y="0"/>
                </a:lnTo>
                <a:cubicBezTo>
                  <a:pt x="5660964" y="0"/>
                  <a:pt x="5689600" y="28636"/>
                  <a:pt x="5689600" y="63961"/>
                </a:cubicBezTo>
                <a:lnTo>
                  <a:pt x="5689600" y="319799"/>
                </a:lnTo>
                <a:cubicBezTo>
                  <a:pt x="5689600" y="355124"/>
                  <a:pt x="5660964" y="383760"/>
                  <a:pt x="5625639" y="383760"/>
                </a:cubicBezTo>
                <a:lnTo>
                  <a:pt x="63961" y="383760"/>
                </a:lnTo>
                <a:cubicBezTo>
                  <a:pt x="28636" y="383760"/>
                  <a:pt x="0" y="355124"/>
                  <a:pt x="0" y="319799"/>
                </a:cubicBezTo>
                <a:lnTo>
                  <a:pt x="0" y="63961"/>
                </a:lnTo>
                <a:close/>
              </a:path>
            </a:pathLst>
          </a:custGeom>
          <a:solidFill>
            <a:srgbClr val="E5F8FF"/>
          </a:solidFill>
          <a:ln w="285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787" tIns="18734" rIns="233787" bIns="18734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	</a:t>
            </a:r>
            <a:r>
              <a:rPr lang="ru-RU" sz="1600" kern="1200" dirty="0">
                <a:solidFill>
                  <a:schemeClr val="tx1"/>
                </a:solidFill>
              </a:rPr>
              <a:t>Расчетно-кассовое обслуживание, эквайринг</a:t>
            </a:r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id="{C11D34CD-1356-4A62-8D89-11C0B58B994B}"/>
              </a:ext>
            </a:extLst>
          </p:cNvPr>
          <p:cNvSpPr/>
          <p:nvPr/>
        </p:nvSpPr>
        <p:spPr>
          <a:xfrm>
            <a:off x="432618" y="3532680"/>
            <a:ext cx="9616257" cy="540000"/>
          </a:xfrm>
          <a:custGeom>
            <a:avLst/>
            <a:gdLst>
              <a:gd name="connsiteX0" fmla="*/ 0 w 5689600"/>
              <a:gd name="connsiteY0" fmla="*/ 63961 h 383760"/>
              <a:gd name="connsiteX1" fmla="*/ 63961 w 5689600"/>
              <a:gd name="connsiteY1" fmla="*/ 0 h 383760"/>
              <a:gd name="connsiteX2" fmla="*/ 5625639 w 5689600"/>
              <a:gd name="connsiteY2" fmla="*/ 0 h 383760"/>
              <a:gd name="connsiteX3" fmla="*/ 5689600 w 5689600"/>
              <a:gd name="connsiteY3" fmla="*/ 63961 h 383760"/>
              <a:gd name="connsiteX4" fmla="*/ 5689600 w 5689600"/>
              <a:gd name="connsiteY4" fmla="*/ 319799 h 383760"/>
              <a:gd name="connsiteX5" fmla="*/ 5625639 w 5689600"/>
              <a:gd name="connsiteY5" fmla="*/ 383760 h 383760"/>
              <a:gd name="connsiteX6" fmla="*/ 63961 w 5689600"/>
              <a:gd name="connsiteY6" fmla="*/ 383760 h 383760"/>
              <a:gd name="connsiteX7" fmla="*/ 0 w 5689600"/>
              <a:gd name="connsiteY7" fmla="*/ 319799 h 383760"/>
              <a:gd name="connsiteX8" fmla="*/ 0 w 5689600"/>
              <a:gd name="connsiteY8" fmla="*/ 63961 h 38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9600" h="383760">
                <a:moveTo>
                  <a:pt x="0" y="63961"/>
                </a:moveTo>
                <a:cubicBezTo>
                  <a:pt x="0" y="28636"/>
                  <a:pt x="28636" y="0"/>
                  <a:pt x="63961" y="0"/>
                </a:cubicBezTo>
                <a:lnTo>
                  <a:pt x="5625639" y="0"/>
                </a:lnTo>
                <a:cubicBezTo>
                  <a:pt x="5660964" y="0"/>
                  <a:pt x="5689600" y="28636"/>
                  <a:pt x="5689600" y="63961"/>
                </a:cubicBezTo>
                <a:lnTo>
                  <a:pt x="5689600" y="319799"/>
                </a:lnTo>
                <a:cubicBezTo>
                  <a:pt x="5689600" y="355124"/>
                  <a:pt x="5660964" y="383760"/>
                  <a:pt x="5625639" y="383760"/>
                </a:cubicBezTo>
                <a:lnTo>
                  <a:pt x="63961" y="383760"/>
                </a:lnTo>
                <a:cubicBezTo>
                  <a:pt x="28636" y="383760"/>
                  <a:pt x="0" y="355124"/>
                  <a:pt x="0" y="319799"/>
                </a:cubicBezTo>
                <a:lnTo>
                  <a:pt x="0" y="63961"/>
                </a:lnTo>
                <a:close/>
              </a:path>
            </a:pathLst>
          </a:custGeom>
          <a:solidFill>
            <a:srgbClr val="E5F8FF"/>
          </a:solidFill>
          <a:ln w="285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787" tIns="18734" rIns="233787" bIns="18734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	</a:t>
            </a:r>
            <a:r>
              <a:rPr lang="ru-RU" sz="1600" kern="1200" dirty="0">
                <a:solidFill>
                  <a:schemeClr val="tx1"/>
                </a:solidFill>
              </a:rPr>
              <a:t>Валюта и драгоценные металлы</a:t>
            </a:r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283C2DDE-887C-4057-B413-38F1E9786E57}"/>
              </a:ext>
            </a:extLst>
          </p:cNvPr>
          <p:cNvSpPr/>
          <p:nvPr/>
        </p:nvSpPr>
        <p:spPr>
          <a:xfrm>
            <a:off x="432618" y="4138844"/>
            <a:ext cx="9616257" cy="540000"/>
          </a:xfrm>
          <a:custGeom>
            <a:avLst/>
            <a:gdLst>
              <a:gd name="connsiteX0" fmla="*/ 0 w 5689600"/>
              <a:gd name="connsiteY0" fmla="*/ 63961 h 383760"/>
              <a:gd name="connsiteX1" fmla="*/ 63961 w 5689600"/>
              <a:gd name="connsiteY1" fmla="*/ 0 h 383760"/>
              <a:gd name="connsiteX2" fmla="*/ 5625639 w 5689600"/>
              <a:gd name="connsiteY2" fmla="*/ 0 h 383760"/>
              <a:gd name="connsiteX3" fmla="*/ 5689600 w 5689600"/>
              <a:gd name="connsiteY3" fmla="*/ 63961 h 383760"/>
              <a:gd name="connsiteX4" fmla="*/ 5689600 w 5689600"/>
              <a:gd name="connsiteY4" fmla="*/ 319799 h 383760"/>
              <a:gd name="connsiteX5" fmla="*/ 5625639 w 5689600"/>
              <a:gd name="connsiteY5" fmla="*/ 383760 h 383760"/>
              <a:gd name="connsiteX6" fmla="*/ 63961 w 5689600"/>
              <a:gd name="connsiteY6" fmla="*/ 383760 h 383760"/>
              <a:gd name="connsiteX7" fmla="*/ 0 w 5689600"/>
              <a:gd name="connsiteY7" fmla="*/ 319799 h 383760"/>
              <a:gd name="connsiteX8" fmla="*/ 0 w 5689600"/>
              <a:gd name="connsiteY8" fmla="*/ 63961 h 38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9600" h="383760">
                <a:moveTo>
                  <a:pt x="0" y="63961"/>
                </a:moveTo>
                <a:cubicBezTo>
                  <a:pt x="0" y="28636"/>
                  <a:pt x="28636" y="0"/>
                  <a:pt x="63961" y="0"/>
                </a:cubicBezTo>
                <a:lnTo>
                  <a:pt x="5625639" y="0"/>
                </a:lnTo>
                <a:cubicBezTo>
                  <a:pt x="5660964" y="0"/>
                  <a:pt x="5689600" y="28636"/>
                  <a:pt x="5689600" y="63961"/>
                </a:cubicBezTo>
                <a:lnTo>
                  <a:pt x="5689600" y="319799"/>
                </a:lnTo>
                <a:cubicBezTo>
                  <a:pt x="5689600" y="355124"/>
                  <a:pt x="5660964" y="383760"/>
                  <a:pt x="5625639" y="383760"/>
                </a:cubicBezTo>
                <a:lnTo>
                  <a:pt x="63961" y="383760"/>
                </a:lnTo>
                <a:cubicBezTo>
                  <a:pt x="28636" y="383760"/>
                  <a:pt x="0" y="355124"/>
                  <a:pt x="0" y="319799"/>
                </a:cubicBezTo>
                <a:lnTo>
                  <a:pt x="0" y="63961"/>
                </a:lnTo>
                <a:close/>
              </a:path>
            </a:pathLst>
          </a:custGeom>
          <a:solidFill>
            <a:srgbClr val="E5F8FF"/>
          </a:solidFill>
          <a:ln w="285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787" tIns="18734" rIns="233787" bIns="18734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	</a:t>
            </a:r>
            <a:r>
              <a:rPr lang="ru-RU" sz="1600" kern="1200" dirty="0">
                <a:solidFill>
                  <a:schemeClr val="tx1"/>
                </a:solidFill>
              </a:rPr>
              <a:t>Инвестиционные продукты (брокерские счета, инвестиционные стратегии)</a:t>
            </a: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99586E4E-C27C-4B3B-8C7E-9429009162C1}"/>
              </a:ext>
            </a:extLst>
          </p:cNvPr>
          <p:cNvSpPr/>
          <p:nvPr/>
        </p:nvSpPr>
        <p:spPr>
          <a:xfrm>
            <a:off x="432618" y="4745008"/>
            <a:ext cx="9616257" cy="540000"/>
          </a:xfrm>
          <a:custGeom>
            <a:avLst/>
            <a:gdLst>
              <a:gd name="connsiteX0" fmla="*/ 0 w 5689600"/>
              <a:gd name="connsiteY0" fmla="*/ 63961 h 383760"/>
              <a:gd name="connsiteX1" fmla="*/ 63961 w 5689600"/>
              <a:gd name="connsiteY1" fmla="*/ 0 h 383760"/>
              <a:gd name="connsiteX2" fmla="*/ 5625639 w 5689600"/>
              <a:gd name="connsiteY2" fmla="*/ 0 h 383760"/>
              <a:gd name="connsiteX3" fmla="*/ 5689600 w 5689600"/>
              <a:gd name="connsiteY3" fmla="*/ 63961 h 383760"/>
              <a:gd name="connsiteX4" fmla="*/ 5689600 w 5689600"/>
              <a:gd name="connsiteY4" fmla="*/ 319799 h 383760"/>
              <a:gd name="connsiteX5" fmla="*/ 5625639 w 5689600"/>
              <a:gd name="connsiteY5" fmla="*/ 383760 h 383760"/>
              <a:gd name="connsiteX6" fmla="*/ 63961 w 5689600"/>
              <a:gd name="connsiteY6" fmla="*/ 383760 h 383760"/>
              <a:gd name="connsiteX7" fmla="*/ 0 w 5689600"/>
              <a:gd name="connsiteY7" fmla="*/ 319799 h 383760"/>
              <a:gd name="connsiteX8" fmla="*/ 0 w 5689600"/>
              <a:gd name="connsiteY8" fmla="*/ 63961 h 38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9600" h="383760">
                <a:moveTo>
                  <a:pt x="0" y="63961"/>
                </a:moveTo>
                <a:cubicBezTo>
                  <a:pt x="0" y="28636"/>
                  <a:pt x="28636" y="0"/>
                  <a:pt x="63961" y="0"/>
                </a:cubicBezTo>
                <a:lnTo>
                  <a:pt x="5625639" y="0"/>
                </a:lnTo>
                <a:cubicBezTo>
                  <a:pt x="5660964" y="0"/>
                  <a:pt x="5689600" y="28636"/>
                  <a:pt x="5689600" y="63961"/>
                </a:cubicBezTo>
                <a:lnTo>
                  <a:pt x="5689600" y="319799"/>
                </a:lnTo>
                <a:cubicBezTo>
                  <a:pt x="5689600" y="355124"/>
                  <a:pt x="5660964" y="383760"/>
                  <a:pt x="5625639" y="383760"/>
                </a:cubicBezTo>
                <a:lnTo>
                  <a:pt x="63961" y="383760"/>
                </a:lnTo>
                <a:cubicBezTo>
                  <a:pt x="28636" y="383760"/>
                  <a:pt x="0" y="355124"/>
                  <a:pt x="0" y="319799"/>
                </a:cubicBezTo>
                <a:lnTo>
                  <a:pt x="0" y="63961"/>
                </a:lnTo>
                <a:close/>
              </a:path>
            </a:pathLst>
          </a:custGeom>
          <a:solidFill>
            <a:srgbClr val="E5F8FF"/>
          </a:solidFill>
          <a:ln w="285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787" tIns="18734" rIns="233787" bIns="18734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	</a:t>
            </a:r>
            <a:r>
              <a:rPr lang="ru-RU" sz="1600" kern="1200" dirty="0">
                <a:solidFill>
                  <a:schemeClr val="tx1"/>
                </a:solidFill>
              </a:rPr>
              <a:t>Переводы и платежи</a:t>
            </a:r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A817DC28-1E54-4107-8A2D-269D33A52C3D}"/>
              </a:ext>
            </a:extLst>
          </p:cNvPr>
          <p:cNvSpPr/>
          <p:nvPr/>
        </p:nvSpPr>
        <p:spPr>
          <a:xfrm>
            <a:off x="432618" y="5351172"/>
            <a:ext cx="9616257" cy="540000"/>
          </a:xfrm>
          <a:custGeom>
            <a:avLst/>
            <a:gdLst>
              <a:gd name="connsiteX0" fmla="*/ 0 w 5689600"/>
              <a:gd name="connsiteY0" fmla="*/ 63961 h 383760"/>
              <a:gd name="connsiteX1" fmla="*/ 63961 w 5689600"/>
              <a:gd name="connsiteY1" fmla="*/ 0 h 383760"/>
              <a:gd name="connsiteX2" fmla="*/ 5625639 w 5689600"/>
              <a:gd name="connsiteY2" fmla="*/ 0 h 383760"/>
              <a:gd name="connsiteX3" fmla="*/ 5689600 w 5689600"/>
              <a:gd name="connsiteY3" fmla="*/ 63961 h 383760"/>
              <a:gd name="connsiteX4" fmla="*/ 5689600 w 5689600"/>
              <a:gd name="connsiteY4" fmla="*/ 319799 h 383760"/>
              <a:gd name="connsiteX5" fmla="*/ 5625639 w 5689600"/>
              <a:gd name="connsiteY5" fmla="*/ 383760 h 383760"/>
              <a:gd name="connsiteX6" fmla="*/ 63961 w 5689600"/>
              <a:gd name="connsiteY6" fmla="*/ 383760 h 383760"/>
              <a:gd name="connsiteX7" fmla="*/ 0 w 5689600"/>
              <a:gd name="connsiteY7" fmla="*/ 319799 h 383760"/>
              <a:gd name="connsiteX8" fmla="*/ 0 w 5689600"/>
              <a:gd name="connsiteY8" fmla="*/ 63961 h 38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9600" h="383760">
                <a:moveTo>
                  <a:pt x="0" y="63961"/>
                </a:moveTo>
                <a:cubicBezTo>
                  <a:pt x="0" y="28636"/>
                  <a:pt x="28636" y="0"/>
                  <a:pt x="63961" y="0"/>
                </a:cubicBezTo>
                <a:lnTo>
                  <a:pt x="5625639" y="0"/>
                </a:lnTo>
                <a:cubicBezTo>
                  <a:pt x="5660964" y="0"/>
                  <a:pt x="5689600" y="28636"/>
                  <a:pt x="5689600" y="63961"/>
                </a:cubicBezTo>
                <a:lnTo>
                  <a:pt x="5689600" y="319799"/>
                </a:lnTo>
                <a:cubicBezTo>
                  <a:pt x="5689600" y="355124"/>
                  <a:pt x="5660964" y="383760"/>
                  <a:pt x="5625639" y="383760"/>
                </a:cubicBezTo>
                <a:lnTo>
                  <a:pt x="63961" y="383760"/>
                </a:lnTo>
                <a:cubicBezTo>
                  <a:pt x="28636" y="383760"/>
                  <a:pt x="0" y="355124"/>
                  <a:pt x="0" y="319799"/>
                </a:cubicBezTo>
                <a:lnTo>
                  <a:pt x="0" y="63961"/>
                </a:lnTo>
                <a:close/>
              </a:path>
            </a:pathLst>
          </a:custGeom>
          <a:solidFill>
            <a:srgbClr val="E5F8FF"/>
          </a:solidFill>
          <a:ln w="285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787" tIns="18734" rIns="233787" bIns="18734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	</a:t>
            </a:r>
            <a:r>
              <a:rPr lang="ru-RU" sz="1600" kern="1200" dirty="0">
                <a:solidFill>
                  <a:schemeClr val="tx1"/>
                </a:solidFill>
              </a:rPr>
              <a:t>Страховые продукты</a:t>
            </a: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A23DC2AB-FEAB-466B-AD0A-4576EAAF129D}"/>
              </a:ext>
            </a:extLst>
          </p:cNvPr>
          <p:cNvSpPr/>
          <p:nvPr/>
        </p:nvSpPr>
        <p:spPr>
          <a:xfrm>
            <a:off x="432618" y="5957336"/>
            <a:ext cx="9616257" cy="540000"/>
          </a:xfrm>
          <a:custGeom>
            <a:avLst/>
            <a:gdLst>
              <a:gd name="connsiteX0" fmla="*/ 0 w 5689600"/>
              <a:gd name="connsiteY0" fmla="*/ 63961 h 383760"/>
              <a:gd name="connsiteX1" fmla="*/ 63961 w 5689600"/>
              <a:gd name="connsiteY1" fmla="*/ 0 h 383760"/>
              <a:gd name="connsiteX2" fmla="*/ 5625639 w 5689600"/>
              <a:gd name="connsiteY2" fmla="*/ 0 h 383760"/>
              <a:gd name="connsiteX3" fmla="*/ 5689600 w 5689600"/>
              <a:gd name="connsiteY3" fmla="*/ 63961 h 383760"/>
              <a:gd name="connsiteX4" fmla="*/ 5689600 w 5689600"/>
              <a:gd name="connsiteY4" fmla="*/ 319799 h 383760"/>
              <a:gd name="connsiteX5" fmla="*/ 5625639 w 5689600"/>
              <a:gd name="connsiteY5" fmla="*/ 383760 h 383760"/>
              <a:gd name="connsiteX6" fmla="*/ 63961 w 5689600"/>
              <a:gd name="connsiteY6" fmla="*/ 383760 h 383760"/>
              <a:gd name="connsiteX7" fmla="*/ 0 w 5689600"/>
              <a:gd name="connsiteY7" fmla="*/ 319799 h 383760"/>
              <a:gd name="connsiteX8" fmla="*/ 0 w 5689600"/>
              <a:gd name="connsiteY8" fmla="*/ 63961 h 38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89600" h="383760">
                <a:moveTo>
                  <a:pt x="0" y="63961"/>
                </a:moveTo>
                <a:cubicBezTo>
                  <a:pt x="0" y="28636"/>
                  <a:pt x="28636" y="0"/>
                  <a:pt x="63961" y="0"/>
                </a:cubicBezTo>
                <a:lnTo>
                  <a:pt x="5625639" y="0"/>
                </a:lnTo>
                <a:cubicBezTo>
                  <a:pt x="5660964" y="0"/>
                  <a:pt x="5689600" y="28636"/>
                  <a:pt x="5689600" y="63961"/>
                </a:cubicBezTo>
                <a:lnTo>
                  <a:pt x="5689600" y="319799"/>
                </a:lnTo>
                <a:cubicBezTo>
                  <a:pt x="5689600" y="355124"/>
                  <a:pt x="5660964" y="383760"/>
                  <a:pt x="5625639" y="383760"/>
                </a:cubicBezTo>
                <a:lnTo>
                  <a:pt x="63961" y="383760"/>
                </a:lnTo>
                <a:cubicBezTo>
                  <a:pt x="28636" y="383760"/>
                  <a:pt x="0" y="355124"/>
                  <a:pt x="0" y="319799"/>
                </a:cubicBezTo>
                <a:lnTo>
                  <a:pt x="0" y="63961"/>
                </a:lnTo>
                <a:close/>
              </a:path>
            </a:pathLst>
          </a:custGeom>
          <a:solidFill>
            <a:srgbClr val="E5F8FF"/>
          </a:solidFill>
          <a:ln w="28575"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787" tIns="18734" rIns="233787" bIns="18734" numCol="1" spcCol="1270" anchor="ctr" anchorCtr="0">
            <a:noAutofit/>
          </a:bodyPr>
          <a:lstStyle/>
          <a:p>
            <a:pPr marL="0" lvl="0" indent="0" algn="l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en-US" sz="1600" kern="1200" dirty="0">
                <a:solidFill>
                  <a:schemeClr val="tx1"/>
                </a:solidFill>
              </a:rPr>
              <a:t>	</a:t>
            </a:r>
            <a:r>
              <a:rPr lang="ru-RU" sz="1600" kern="1200" dirty="0">
                <a:solidFill>
                  <a:schemeClr val="tx1"/>
                </a:solidFill>
              </a:rPr>
              <a:t>Консультационные услуги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E00670B-770D-4B86-9C83-2E2C52854B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339" y="6093008"/>
            <a:ext cx="268655" cy="268655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A144EA5-0DE3-4C52-B759-CFC838E21AA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338" y="5486844"/>
            <a:ext cx="268655" cy="268655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DF40430-A588-4653-B720-2348967D22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337" y="4274190"/>
            <a:ext cx="268655" cy="26865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8FFFF2F6-7DFA-4F94-A943-5819003B83B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337" y="1243697"/>
            <a:ext cx="268655" cy="268655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F08AE03-96B6-4FF3-A877-A8FD39AFF7A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9336" y="3677544"/>
            <a:ext cx="268655" cy="268655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26DA4E3F-1615-46F0-ACBB-6C71C616C51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9336" y="3057266"/>
            <a:ext cx="268655" cy="268655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11B6829-3293-4BE0-8A21-94EA2227BD25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09336" y="2458159"/>
            <a:ext cx="268655" cy="26865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40BD4C55-B461-448C-83A1-09AB64B12F0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09335" y="1851995"/>
            <a:ext cx="268655" cy="268655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0940BD7-31A2-480B-9242-F03920D76095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9334" y="4875157"/>
            <a:ext cx="268655" cy="26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029934"/>
      </p:ext>
    </p:extLst>
  </p:cSld>
  <p:clrMapOvr>
    <a:masterClrMapping/>
  </p:clrMapOvr>
</p:sld>
</file>

<file path=ppt/theme/theme1.xml><?xml version="1.0" encoding="utf-8"?>
<a:theme xmlns:a="http://schemas.openxmlformats.org/drawingml/2006/main" name="Основной шаблон Т1">
  <a:themeElements>
    <a:clrScheme name="T1 2024">
      <a:dk1>
        <a:srgbClr val="03182B"/>
      </a:dk1>
      <a:lt1>
        <a:srgbClr val="FFFFFF"/>
      </a:lt1>
      <a:dk2>
        <a:srgbClr val="00ADEB"/>
      </a:dk2>
      <a:lt2>
        <a:srgbClr val="00ADEB"/>
      </a:lt2>
      <a:accent1>
        <a:srgbClr val="017FAD"/>
      </a:accent1>
      <a:accent2>
        <a:srgbClr val="0059AA"/>
      </a:accent2>
      <a:accent3>
        <a:srgbClr val="C3C3C3"/>
      </a:accent3>
      <a:accent4>
        <a:srgbClr val="151515"/>
      </a:accent4>
      <a:accent5>
        <a:srgbClr val="ECF2F9"/>
      </a:accent5>
      <a:accent6>
        <a:srgbClr val="C7F1FF"/>
      </a:accent6>
      <a:hlink>
        <a:srgbClr val="00ADEB"/>
      </a:hlink>
      <a:folHlink>
        <a:srgbClr val="005AA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0000"/>
            <a:lumOff val="80000"/>
            <a:alpha val="7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4849</TotalTime>
  <Words>5573</Words>
  <Application>Microsoft Office PowerPoint</Application>
  <PresentationFormat>Широкоэкранный</PresentationFormat>
  <Paragraphs>473</Paragraphs>
  <Slides>64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2" baseType="lpstr">
      <vt:lpstr>Yu Gothic UI</vt:lpstr>
      <vt:lpstr>ALS Hauss</vt:lpstr>
      <vt:lpstr>ALS Hauss Black</vt:lpstr>
      <vt:lpstr>ALS Hauss Bold</vt:lpstr>
      <vt:lpstr>Arial</vt:lpstr>
      <vt:lpstr>Microsoft Sans Serif</vt:lpstr>
      <vt:lpstr>Wingdings</vt:lpstr>
      <vt:lpstr>Основной шаблон Т1</vt:lpstr>
      <vt:lpstr>Банковский бизнес</vt:lpstr>
      <vt:lpstr>Презентация PowerPoint</vt:lpstr>
      <vt:lpstr>Направления банковского бизнеса. </vt:lpstr>
      <vt:lpstr>Направления банковского бизнеса</vt:lpstr>
      <vt:lpstr>Розничный банковский бизнес</vt:lpstr>
      <vt:lpstr>Средний и малый банковский бизнес</vt:lpstr>
      <vt:lpstr>Крупный банковский бизнес</vt:lpstr>
      <vt:lpstr>Суть банковского бизнеса</vt:lpstr>
      <vt:lpstr>Основные банковские продукты</vt:lpstr>
      <vt:lpstr>Основные банковские операции</vt:lpstr>
      <vt:lpstr>Учет в банке. </vt:lpstr>
      <vt:lpstr>Бухгалтерский учет в банке</vt:lpstr>
      <vt:lpstr>Формы бухгалтерской отчетности в банке</vt:lpstr>
      <vt:lpstr>Виды учета в банке</vt:lpstr>
      <vt:lpstr>Потребители управленческой  отчетности</vt:lpstr>
      <vt:lpstr>Состав управленческой отчетности</vt:lpstr>
      <vt:lpstr>Регуляторная отчетность в банке</vt:lpstr>
      <vt:lpstr>Формы банковской регуляторной отчетности</vt:lpstr>
      <vt:lpstr>Налоговый учет в банке</vt:lpstr>
      <vt:lpstr>Формы налоговой отчетности в банке</vt:lpstr>
      <vt:lpstr>План счетов банка. </vt:lpstr>
      <vt:lpstr>Основные понятия бухгалтерского учета</vt:lpstr>
      <vt:lpstr>Понятие Дебета и Кредита</vt:lpstr>
      <vt:lpstr>Баланс</vt:lpstr>
      <vt:lpstr>Счета в учете</vt:lpstr>
      <vt:lpstr>Бухгалтерская проводка</vt:lpstr>
      <vt:lpstr>Бухгалтерская проводка</vt:lpstr>
      <vt:lpstr>Бухгалтерская проводка</vt:lpstr>
      <vt:lpstr>Примеры банковских проводок</vt:lpstr>
      <vt:lpstr>План счетов банка</vt:lpstr>
      <vt:lpstr>Принципы построения Плана счетов</vt:lpstr>
      <vt:lpstr>Обязательные формы отчетности: • баланс банка,  • отчет о прибылях и убытках,  • отчет о движении денежных средств</vt:lpstr>
      <vt:lpstr>Обязательные формы отчетности</vt:lpstr>
      <vt:lpstr>Бухгалтерский баланс</vt:lpstr>
      <vt:lpstr>Отчет о прибылях и убытках</vt:lpstr>
      <vt:lpstr>Отчет о движении денежных средств</vt:lpstr>
      <vt:lpstr>Стандарты отчетности  по МСФО и РСБУ</vt:lpstr>
      <vt:lpstr>Что такое МСФО</vt:lpstr>
      <vt:lpstr>Финансовая отчетность по МСФО</vt:lpstr>
      <vt:lpstr>Что такое РСБУ</vt:lpstr>
      <vt:lpstr>Основные требования финансовой  отчетности по РСБУ</vt:lpstr>
      <vt:lpstr>Особенности отчетности по РСБУ</vt:lpstr>
      <vt:lpstr>МСФО vs РСБУ</vt:lpstr>
      <vt:lpstr>Сходства МСФО и РСБУ</vt:lpstr>
      <vt:lpstr>Различия МСФО и РСБУ</vt:lpstr>
      <vt:lpstr>Учет банковских  продуктов на счетах</vt:lpstr>
      <vt:lpstr>Пример</vt:lpstr>
      <vt:lpstr>Возможные проводки по кредиту</vt:lpstr>
      <vt:lpstr>Возможные проводки по кредиту</vt:lpstr>
      <vt:lpstr>Процедура резервирования  и корректировок в банке</vt:lpstr>
      <vt:lpstr>Для чего производят корректировки</vt:lpstr>
      <vt:lpstr>Процедура корректировок</vt:lpstr>
      <vt:lpstr>Межфилиальные расчеты</vt:lpstr>
      <vt:lpstr>Межфилиальные расчеты</vt:lpstr>
      <vt:lpstr>Проводки по МФР</vt:lpstr>
      <vt:lpstr>Переоценка в банке</vt:lpstr>
      <vt:lpstr>Процедура переоценки в банке</vt:lpstr>
      <vt:lpstr>Учет переоценки в банке</vt:lpstr>
      <vt:lpstr>Учет переоценки в банке</vt:lpstr>
      <vt:lpstr>Словарь терминов</vt:lpstr>
      <vt:lpstr>Сокращения</vt:lpstr>
      <vt:lpstr>Термины</vt:lpstr>
      <vt:lpstr>Термины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Таблица</dc:title>
  <dc:creator>Приходько Антон</dc:creator>
  <cp:lastModifiedBy>Вугар Дамиров</cp:lastModifiedBy>
  <cp:revision>229</cp:revision>
  <dcterms:created xsi:type="dcterms:W3CDTF">2023-02-20T15:32:58Z</dcterms:created>
  <dcterms:modified xsi:type="dcterms:W3CDTF">2025-09-04T09:12:50Z</dcterms:modified>
</cp:coreProperties>
</file>